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60" r:id="rId5"/>
    <p:sldId id="259" r:id="rId6"/>
    <p:sldId id="299" r:id="rId7"/>
    <p:sldId id="261" r:id="rId8"/>
    <p:sldId id="262" r:id="rId9"/>
    <p:sldId id="295" r:id="rId10"/>
    <p:sldId id="296" r:id="rId11"/>
    <p:sldId id="270" r:id="rId12"/>
    <p:sldId id="263" r:id="rId13"/>
    <p:sldId id="264" r:id="rId14"/>
    <p:sldId id="29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Varela Round" panose="020B0604020202020204" charset="-79"/>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B721D2-27C7-4CC1-9204-4C7D892DDBEC}">
  <a:tblStyle styleId="{61B721D2-27C7-4CC1-9204-4C7D892DDBE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AAA6A0-E86B-4157-A348-38AEF46AEAA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03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2"/>
          <p:cNvSpPr txBox="1">
            <a:spLocks noGrp="1"/>
          </p:cNvSpPr>
          <p:nvPr>
            <p:ph type="ctrTitle"/>
          </p:nvPr>
        </p:nvSpPr>
        <p:spPr>
          <a:xfrm>
            <a:off x="2068850" y="1991825"/>
            <a:ext cx="5006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2" name="Google Shape;12;p2"/>
          <p:cNvSpPr/>
          <p:nvPr/>
        </p:nvSpPr>
        <p:spPr>
          <a:xfrm>
            <a:off x="7613863" y="4623011"/>
            <a:ext cx="559200" cy="559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24133" y="2719061"/>
            <a:ext cx="542634" cy="54263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700000">
            <a:off x="8500119" y="1033337"/>
            <a:ext cx="805677" cy="805677"/>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4450" y="1432591"/>
            <a:ext cx="625800" cy="6258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799860">
            <a:off x="8472675" y="3105703"/>
            <a:ext cx="607243" cy="607243"/>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527899">
            <a:off x="453203" y="3864921"/>
            <a:ext cx="901480" cy="90148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75778" y="3374078"/>
            <a:ext cx="450000" cy="4500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505617" y="831025"/>
            <a:ext cx="436800" cy="4368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722907">
            <a:off x="1483696" y="647226"/>
            <a:ext cx="648178" cy="64817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72950" y="-36363"/>
            <a:ext cx="398100" cy="398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498435">
            <a:off x="553712" y="273510"/>
            <a:ext cx="386542" cy="386542"/>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040268" y="3312272"/>
            <a:ext cx="573600" cy="5736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93300" y="2099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23393" y="4259284"/>
            <a:ext cx="260100" cy="2601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029015" y="425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01275" y="2148500"/>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15225" y="4449550"/>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479240" y="22205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371265" y="4390604"/>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700000">
            <a:off x="6337338" y="4348472"/>
            <a:ext cx="260074" cy="26007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567943" y="263309"/>
            <a:ext cx="260100" cy="2601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3"/>
        <p:cNvGrpSpPr/>
        <p:nvPr/>
      </p:nvGrpSpPr>
      <p:grpSpPr>
        <a:xfrm>
          <a:off x="0" y="0"/>
          <a:ext cx="0" cy="0"/>
          <a:chOff x="0" y="0"/>
          <a:chExt cx="0" cy="0"/>
        </a:xfrm>
      </p:grpSpPr>
      <p:sp>
        <p:nvSpPr>
          <p:cNvPr id="34" name="Google Shape;34;p3"/>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a:off x="7613863" y="4623011"/>
            <a:ext cx="559200" cy="559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2700000">
            <a:off x="24133" y="2719061"/>
            <a:ext cx="542634" cy="54263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2700000">
            <a:off x="8500119" y="1033337"/>
            <a:ext cx="805677" cy="805677"/>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544450" y="1432591"/>
            <a:ext cx="625800" cy="6258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799860">
            <a:off x="8472675" y="3105703"/>
            <a:ext cx="607243" cy="607243"/>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527899">
            <a:off x="453203" y="3864921"/>
            <a:ext cx="901480" cy="90148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775778" y="3374078"/>
            <a:ext cx="450000" cy="4500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7505617" y="831025"/>
            <a:ext cx="436800" cy="4368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722907">
            <a:off x="1483696" y="647226"/>
            <a:ext cx="648178" cy="64817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772950" y="-36363"/>
            <a:ext cx="398100" cy="398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498435">
            <a:off x="553712" y="273510"/>
            <a:ext cx="386542" cy="386542"/>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7040268" y="3312272"/>
            <a:ext cx="573600" cy="5736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893300" y="2099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23393" y="4259284"/>
            <a:ext cx="260100" cy="2601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029015" y="425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701275" y="2148500"/>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415225" y="4449550"/>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479240" y="22205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371265" y="4390604"/>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2700000">
            <a:off x="6337338" y="4348472"/>
            <a:ext cx="260074" cy="26007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567943" y="263309"/>
            <a:ext cx="260100" cy="2601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txBox="1">
            <a:spLocks noGrp="1"/>
          </p:cNvSpPr>
          <p:nvPr>
            <p:ph type="ctrTitle"/>
          </p:nvPr>
        </p:nvSpPr>
        <p:spPr>
          <a:xfrm>
            <a:off x="2068850" y="1354750"/>
            <a:ext cx="5006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 name="Google Shape;57;p3"/>
          <p:cNvSpPr txBox="1">
            <a:spLocks noGrp="1"/>
          </p:cNvSpPr>
          <p:nvPr>
            <p:ph type="subTitle" idx="1"/>
          </p:nvPr>
        </p:nvSpPr>
        <p:spPr>
          <a:xfrm>
            <a:off x="2961650" y="2992450"/>
            <a:ext cx="32208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800"/>
              <a:buNone/>
              <a:defRPr sz="1800">
                <a:solidFill>
                  <a:srgbClr val="434343"/>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a:solidFill>
                  <a:srgbClr val="434343"/>
                </a:solidFill>
              </a:defRPr>
            </a:lvl4pPr>
            <a:lvl5pPr lvl="4" algn="ctr" rtl="0">
              <a:spcBef>
                <a:spcPts val="0"/>
              </a:spcBef>
              <a:spcAft>
                <a:spcPts val="0"/>
              </a:spcAft>
              <a:buClr>
                <a:srgbClr val="434343"/>
              </a:buClr>
              <a:buSzPts val="1800"/>
              <a:buNone/>
              <a:defRPr>
                <a:solidFill>
                  <a:srgbClr val="434343"/>
                </a:solidFill>
              </a:defRPr>
            </a:lvl5pPr>
            <a:lvl6pPr lvl="5" algn="ctr" rtl="0">
              <a:spcBef>
                <a:spcPts val="0"/>
              </a:spcBef>
              <a:spcAft>
                <a:spcPts val="0"/>
              </a:spcAft>
              <a:buClr>
                <a:srgbClr val="434343"/>
              </a:buClr>
              <a:buSzPts val="1800"/>
              <a:buNone/>
              <a:defRPr>
                <a:solidFill>
                  <a:srgbClr val="434343"/>
                </a:solidFill>
              </a:defRPr>
            </a:lvl6pPr>
            <a:lvl7pPr lvl="6" algn="ctr" rtl="0">
              <a:spcBef>
                <a:spcPts val="0"/>
              </a:spcBef>
              <a:spcAft>
                <a:spcPts val="0"/>
              </a:spcAft>
              <a:buClr>
                <a:srgbClr val="434343"/>
              </a:buClr>
              <a:buSzPts val="1800"/>
              <a:buNone/>
              <a:defRPr>
                <a:solidFill>
                  <a:srgbClr val="434343"/>
                </a:solidFill>
              </a:defRPr>
            </a:lvl7pPr>
            <a:lvl8pPr lvl="7" algn="ctr" rtl="0">
              <a:spcBef>
                <a:spcPts val="0"/>
              </a:spcBef>
              <a:spcAft>
                <a:spcPts val="0"/>
              </a:spcAft>
              <a:buClr>
                <a:srgbClr val="434343"/>
              </a:buClr>
              <a:buSzPts val="1800"/>
              <a:buNone/>
              <a:defRPr>
                <a:solidFill>
                  <a:srgbClr val="434343"/>
                </a:solidFill>
              </a:defRPr>
            </a:lvl8pPr>
            <a:lvl9pPr lvl="8" algn="ctr" rtl="0">
              <a:spcBef>
                <a:spcPts val="0"/>
              </a:spcBef>
              <a:spcAft>
                <a:spcPts val="0"/>
              </a:spcAft>
              <a:buClr>
                <a:srgbClr val="434343"/>
              </a:buClr>
              <a:buSzPts val="1800"/>
              <a:buNone/>
              <a:defRPr>
                <a:solidFill>
                  <a:srgbClr val="434343"/>
                </a:solidFill>
              </a:defRPr>
            </a:lvl9pPr>
          </a:lstStyle>
          <a:p>
            <a:endParaRPr/>
          </a:p>
        </p:txBody>
      </p:sp>
      <p:sp>
        <p:nvSpPr>
          <p:cNvPr id="58" name="Google Shape;58;p3"/>
          <p:cNvSpPr/>
          <p:nvPr/>
        </p:nvSpPr>
        <p:spPr>
          <a:xfrm>
            <a:off x="4409077" y="2598899"/>
            <a:ext cx="325800" cy="3258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60"/>
        <p:cNvGrpSpPr/>
        <p:nvPr/>
      </p:nvGrpSpPr>
      <p:grpSpPr>
        <a:xfrm>
          <a:off x="0" y="0"/>
          <a:ext cx="0" cy="0"/>
          <a:chOff x="0" y="0"/>
          <a:chExt cx="0" cy="0"/>
        </a:xfrm>
      </p:grpSpPr>
      <p:sp>
        <p:nvSpPr>
          <p:cNvPr id="61" name="Google Shape;61;p4"/>
          <p:cNvSpPr txBox="1">
            <a:spLocks noGrp="1"/>
          </p:cNvSpPr>
          <p:nvPr>
            <p:ph type="body" idx="1"/>
          </p:nvPr>
        </p:nvSpPr>
        <p:spPr>
          <a:xfrm>
            <a:off x="2032675" y="2161800"/>
            <a:ext cx="50787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endParaRPr/>
          </a:p>
        </p:txBody>
      </p:sp>
      <p:sp>
        <p:nvSpPr>
          <p:cNvPr id="62" name="Google Shape;62;p4"/>
          <p:cNvSpPr txBox="1"/>
          <p:nvPr/>
        </p:nvSpPr>
        <p:spPr>
          <a:xfrm>
            <a:off x="3593400" y="705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1"/>
                </a:solidFill>
                <a:latin typeface="Varela Round"/>
                <a:ea typeface="Varela Round"/>
                <a:cs typeface="Varela Round"/>
                <a:sym typeface="Varela Round"/>
              </a:rPr>
              <a:t>“</a:t>
            </a:r>
            <a:endParaRPr sz="9600">
              <a:solidFill>
                <a:schemeClr val="accent1"/>
              </a:solidFill>
              <a:latin typeface="Varela Round"/>
              <a:ea typeface="Varela Round"/>
              <a:cs typeface="Varela Round"/>
              <a:sym typeface="Varela Round"/>
            </a:endParaRPr>
          </a:p>
        </p:txBody>
      </p:sp>
      <p:sp>
        <p:nvSpPr>
          <p:cNvPr id="63" name="Google Shape;63;p4"/>
          <p:cNvSpPr/>
          <p:nvPr/>
        </p:nvSpPr>
        <p:spPr>
          <a:xfrm>
            <a:off x="7613863" y="4623011"/>
            <a:ext cx="559200" cy="5592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2700000">
            <a:off x="24133" y="2719061"/>
            <a:ext cx="542634" cy="542634"/>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rot="2700000">
            <a:off x="8500119" y="1033337"/>
            <a:ext cx="805677" cy="805677"/>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44450" y="1432591"/>
            <a:ext cx="625800" cy="6258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799860">
            <a:off x="8472675" y="3105703"/>
            <a:ext cx="607243" cy="607243"/>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rot="-1527899">
            <a:off x="453203" y="3864921"/>
            <a:ext cx="901480" cy="90148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775778" y="3374078"/>
            <a:ext cx="450000" cy="4500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7505617" y="831025"/>
            <a:ext cx="436800" cy="436800"/>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722907">
            <a:off x="1483696" y="647226"/>
            <a:ext cx="648178" cy="648178"/>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772950" y="-36363"/>
            <a:ext cx="398100" cy="3981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1498435">
            <a:off x="553712" y="273510"/>
            <a:ext cx="386542" cy="386542"/>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7040268" y="3312272"/>
            <a:ext cx="573600" cy="57360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2893300" y="209975"/>
            <a:ext cx="268200" cy="2682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2423393" y="4259284"/>
            <a:ext cx="260100" cy="260100"/>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4029015" y="425479"/>
            <a:ext cx="386100" cy="38610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701275" y="2148500"/>
            <a:ext cx="268200" cy="2682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3415225" y="4449550"/>
            <a:ext cx="268200" cy="2682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479240" y="2220579"/>
            <a:ext cx="386100" cy="38610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371265" y="4390604"/>
            <a:ext cx="386100" cy="38610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2700000">
            <a:off x="6337338" y="4348472"/>
            <a:ext cx="260074" cy="260074"/>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567943" y="263309"/>
            <a:ext cx="260100" cy="260100"/>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5"/>
        <p:cNvGrpSpPr/>
        <p:nvPr/>
      </p:nvGrpSpPr>
      <p:grpSpPr>
        <a:xfrm>
          <a:off x="0" y="0"/>
          <a:ext cx="0" cy="0"/>
          <a:chOff x="0" y="0"/>
          <a:chExt cx="0" cy="0"/>
        </a:xfrm>
      </p:grpSpPr>
      <p:sp>
        <p:nvSpPr>
          <p:cNvPr id="86" name="Google Shape;86;p5"/>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5"/>
          <p:cNvSpPr/>
          <p:nvPr/>
        </p:nvSpPr>
        <p:spPr>
          <a:xfrm>
            <a:off x="0" y="1063500"/>
            <a:ext cx="9144000" cy="408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txBox="1">
            <a:spLocks noGrp="1"/>
          </p:cNvSpPr>
          <p:nvPr>
            <p:ph type="title"/>
          </p:nvPr>
        </p:nvSpPr>
        <p:spPr>
          <a:xfrm>
            <a:off x="868550" y="0"/>
            <a:ext cx="7407000" cy="10635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9" name="Google Shape;89;p5"/>
          <p:cNvSpPr txBox="1">
            <a:spLocks noGrp="1"/>
          </p:cNvSpPr>
          <p:nvPr>
            <p:ph type="body" idx="1"/>
          </p:nvPr>
        </p:nvSpPr>
        <p:spPr>
          <a:xfrm>
            <a:off x="868550" y="1411400"/>
            <a:ext cx="7407000" cy="35145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90" name="Google Shape;90;p5"/>
          <p:cNvSpPr/>
          <p:nvPr/>
        </p:nvSpPr>
        <p:spPr>
          <a:xfrm>
            <a:off x="600350" y="3191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1771440" y="586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1295565">
            <a:off x="1719773" y="-14241"/>
            <a:ext cx="260049" cy="260049"/>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7099000" y="-1832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1050327">
            <a:off x="7064662" y="770637"/>
            <a:ext cx="385975" cy="385975"/>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1498139">
            <a:off x="8048547" y="796761"/>
            <a:ext cx="260111" cy="260111"/>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72750" y="91451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rot="1222482">
            <a:off x="108247" y="115143"/>
            <a:ext cx="266258" cy="26625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2700000">
            <a:off x="1130105" y="721484"/>
            <a:ext cx="179464" cy="17946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797925" y="68696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434357" y="190568"/>
            <a:ext cx="266400" cy="2664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7656287" y="319171"/>
            <a:ext cx="179400" cy="1794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3"/>
        <p:cNvGrpSpPr/>
        <p:nvPr/>
      </p:nvGrpSpPr>
      <p:grpSpPr>
        <a:xfrm>
          <a:off x="0" y="0"/>
          <a:ext cx="0" cy="0"/>
          <a:chOff x="0" y="0"/>
          <a:chExt cx="0" cy="0"/>
        </a:xfrm>
      </p:grpSpPr>
      <p:sp>
        <p:nvSpPr>
          <p:cNvPr id="104" name="Google Shape;104;p6"/>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5" name="Google Shape;105;p6"/>
          <p:cNvSpPr/>
          <p:nvPr/>
        </p:nvSpPr>
        <p:spPr>
          <a:xfrm>
            <a:off x="0" y="1063500"/>
            <a:ext cx="9144000" cy="408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00350" y="3191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771440" y="586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1295565">
            <a:off x="1719773" y="-14241"/>
            <a:ext cx="260049" cy="260049"/>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7099000" y="-1832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rot="1050327">
            <a:off x="7064662" y="770637"/>
            <a:ext cx="385975" cy="385975"/>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1498139">
            <a:off x="8048547" y="796761"/>
            <a:ext cx="260111" cy="260111"/>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272750" y="91451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rot="1222482">
            <a:off x="108247" y="115143"/>
            <a:ext cx="266258" cy="26625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rot="2700000">
            <a:off x="1130105" y="721484"/>
            <a:ext cx="179464" cy="17946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797925" y="68696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434357" y="190568"/>
            <a:ext cx="266400" cy="2664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7656287" y="319171"/>
            <a:ext cx="179400" cy="1794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19" name="Google Shape;119;p6"/>
          <p:cNvSpPr txBox="1">
            <a:spLocks noGrp="1"/>
          </p:cNvSpPr>
          <p:nvPr>
            <p:ph type="body" idx="1"/>
          </p:nvPr>
        </p:nvSpPr>
        <p:spPr>
          <a:xfrm>
            <a:off x="717750" y="1357125"/>
            <a:ext cx="3741600" cy="3568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120" name="Google Shape;120;p6"/>
          <p:cNvSpPr txBox="1">
            <a:spLocks noGrp="1"/>
          </p:cNvSpPr>
          <p:nvPr>
            <p:ph type="body" idx="2"/>
          </p:nvPr>
        </p:nvSpPr>
        <p:spPr>
          <a:xfrm>
            <a:off x="4684654" y="1357125"/>
            <a:ext cx="3741600" cy="3568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121" name="Google Shape;121;p6"/>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2"/>
        <p:cNvGrpSpPr/>
        <p:nvPr/>
      </p:nvGrpSpPr>
      <p:grpSpPr>
        <a:xfrm>
          <a:off x="0" y="0"/>
          <a:ext cx="0" cy="0"/>
          <a:chOff x="0" y="0"/>
          <a:chExt cx="0" cy="0"/>
        </a:xfrm>
      </p:grpSpPr>
      <p:sp>
        <p:nvSpPr>
          <p:cNvPr id="123" name="Google Shape;123;p7"/>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4" name="Google Shape;124;p7"/>
          <p:cNvSpPr/>
          <p:nvPr/>
        </p:nvSpPr>
        <p:spPr>
          <a:xfrm>
            <a:off x="0" y="1063500"/>
            <a:ext cx="9144000" cy="408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600350" y="3191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771440" y="586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rot="-1295565">
            <a:off x="1719773" y="-14241"/>
            <a:ext cx="260049" cy="260049"/>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7099000" y="-1832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rot="1050327">
            <a:off x="7064662" y="770637"/>
            <a:ext cx="385975" cy="385975"/>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1498139">
            <a:off x="8048547" y="796761"/>
            <a:ext cx="260111" cy="260111"/>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272750" y="91451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1222482">
            <a:off x="108247" y="115143"/>
            <a:ext cx="266258" cy="26625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2700000">
            <a:off x="1130105" y="721484"/>
            <a:ext cx="179464" cy="17946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797925" y="68696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434357" y="190568"/>
            <a:ext cx="266400" cy="2664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656287" y="319171"/>
            <a:ext cx="179400" cy="1794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38" name="Google Shape;138;p7"/>
          <p:cNvSpPr txBox="1">
            <a:spLocks noGrp="1"/>
          </p:cNvSpPr>
          <p:nvPr>
            <p:ph type="body" idx="1"/>
          </p:nvPr>
        </p:nvSpPr>
        <p:spPr>
          <a:xfrm>
            <a:off x="457200" y="1363150"/>
            <a:ext cx="2631900" cy="35628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39" name="Google Shape;139;p7"/>
          <p:cNvSpPr txBox="1">
            <a:spLocks noGrp="1"/>
          </p:cNvSpPr>
          <p:nvPr>
            <p:ph type="body" idx="2"/>
          </p:nvPr>
        </p:nvSpPr>
        <p:spPr>
          <a:xfrm>
            <a:off x="3223964" y="1363150"/>
            <a:ext cx="2631900" cy="35628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40" name="Google Shape;140;p7"/>
          <p:cNvSpPr txBox="1">
            <a:spLocks noGrp="1"/>
          </p:cNvSpPr>
          <p:nvPr>
            <p:ph type="body" idx="3"/>
          </p:nvPr>
        </p:nvSpPr>
        <p:spPr>
          <a:xfrm>
            <a:off x="5990727" y="1363150"/>
            <a:ext cx="2631900" cy="35628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41" name="Google Shape;141;p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10"/>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8" name="Google Shape;178;p10"/>
          <p:cNvSpPr/>
          <p:nvPr/>
        </p:nvSpPr>
        <p:spPr>
          <a:xfrm>
            <a:off x="7813718" y="4683129"/>
            <a:ext cx="499200" cy="499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rot="2700000">
            <a:off x="14775" y="2902622"/>
            <a:ext cx="497237" cy="497237"/>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rot="2700000">
            <a:off x="8520218" y="1141799"/>
            <a:ext cx="719128" cy="71912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310640" y="1552220"/>
            <a:ext cx="573600" cy="5736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rot="-1799089">
            <a:off x="8562084" y="3081720"/>
            <a:ext cx="542049" cy="542049"/>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rot="-1528015">
            <a:off x="184406" y="4107717"/>
            <a:ext cx="826066" cy="826066"/>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1240046" y="3562976"/>
            <a:ext cx="412500" cy="4125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7555136" y="603174"/>
            <a:ext cx="389700" cy="3897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rot="-722532">
            <a:off x="970776" y="658602"/>
            <a:ext cx="593869" cy="593869"/>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7957723" y="-74674"/>
            <a:ext cx="355200" cy="355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rot="1500134">
            <a:off x="270777" y="190736"/>
            <a:ext cx="354191" cy="354191"/>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7675748" y="3826977"/>
            <a:ext cx="511800" cy="5118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2065152" y="244976"/>
            <a:ext cx="245700" cy="2457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a:off x="1857705" y="4581900"/>
            <a:ext cx="238500" cy="2385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p:nvPr/>
        </p:nvSpPr>
        <p:spPr>
          <a:xfrm>
            <a:off x="3015532" y="94100"/>
            <a:ext cx="353700" cy="3537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a:off x="8066932" y="2335938"/>
            <a:ext cx="239400" cy="2394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a:off x="3200947" y="4718270"/>
            <a:ext cx="245700" cy="2457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a:off x="1348282" y="2445799"/>
            <a:ext cx="353700" cy="3537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5643076" y="4619286"/>
            <a:ext cx="344700" cy="3447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rot="-2700000">
            <a:off x="6674441" y="4438128"/>
            <a:ext cx="232072" cy="232072"/>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6422057" y="132477"/>
            <a:ext cx="232200" cy="2322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1pPr>
            <a:lvl2pPr lvl="1"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2pPr>
            <a:lvl3pPr lvl="2"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3pPr>
            <a:lvl4pPr lvl="3"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4pPr>
            <a:lvl5pPr lvl="4"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5pPr>
            <a:lvl6pPr lvl="5"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6pPr>
            <a:lvl7pPr lvl="6"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7pPr>
            <a:lvl8pPr lvl="7"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8pPr>
            <a:lvl9pPr lvl="8"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868550" y="1411400"/>
            <a:ext cx="7407000" cy="35145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Varela Round"/>
              <a:buChar char="×"/>
              <a:defRPr sz="3000">
                <a:solidFill>
                  <a:srgbClr val="546973"/>
                </a:solidFill>
                <a:latin typeface="Varela Round"/>
                <a:ea typeface="Varela Round"/>
                <a:cs typeface="Varela Round"/>
                <a:sym typeface="Varela Round"/>
              </a:defRPr>
            </a:lvl1pPr>
            <a:lvl2pPr marL="914400" lvl="1" indent="-381000">
              <a:spcBef>
                <a:spcPts val="0"/>
              </a:spcBef>
              <a:spcAft>
                <a:spcPts val="0"/>
              </a:spcAft>
              <a:buClr>
                <a:schemeClr val="accent1"/>
              </a:buClr>
              <a:buSzPts val="2400"/>
              <a:buFont typeface="Varela Round"/>
              <a:buChar char="×"/>
              <a:defRPr sz="2400">
                <a:solidFill>
                  <a:srgbClr val="546973"/>
                </a:solidFill>
                <a:latin typeface="Varela Round"/>
                <a:ea typeface="Varela Round"/>
                <a:cs typeface="Varela Round"/>
                <a:sym typeface="Varela Round"/>
              </a:defRPr>
            </a:lvl2pPr>
            <a:lvl3pPr marL="1371600" lvl="2" indent="-381000">
              <a:spcBef>
                <a:spcPts val="0"/>
              </a:spcBef>
              <a:spcAft>
                <a:spcPts val="0"/>
              </a:spcAft>
              <a:buClr>
                <a:schemeClr val="accent1"/>
              </a:buClr>
              <a:buSzPts val="2400"/>
              <a:buFont typeface="Varela Round"/>
              <a:buChar char="×"/>
              <a:defRPr sz="2400">
                <a:solidFill>
                  <a:srgbClr val="546973"/>
                </a:solidFill>
                <a:latin typeface="Varela Round"/>
                <a:ea typeface="Varela Round"/>
                <a:cs typeface="Varela Round"/>
                <a:sym typeface="Varela Round"/>
              </a:defRPr>
            </a:lvl3pPr>
            <a:lvl4pPr marL="1828800" lvl="3" indent="-342900">
              <a:spcBef>
                <a:spcPts val="0"/>
              </a:spcBef>
              <a:spcAft>
                <a:spcPts val="0"/>
              </a:spcAft>
              <a:buClr>
                <a:schemeClr val="accent1"/>
              </a:buClr>
              <a:buSzPts val="1800"/>
              <a:buFont typeface="Varela Round"/>
              <a:buChar char="×"/>
              <a:defRPr sz="1800">
                <a:solidFill>
                  <a:srgbClr val="546973"/>
                </a:solidFill>
                <a:latin typeface="Varela Round"/>
                <a:ea typeface="Varela Round"/>
                <a:cs typeface="Varela Round"/>
                <a:sym typeface="Varela Round"/>
              </a:defRPr>
            </a:lvl4pPr>
            <a:lvl5pPr marL="2286000" lvl="4" indent="-342900">
              <a:spcBef>
                <a:spcPts val="0"/>
              </a:spcBef>
              <a:spcAft>
                <a:spcPts val="0"/>
              </a:spcAft>
              <a:buClr>
                <a:schemeClr val="accent1"/>
              </a:buClr>
              <a:buSzPts val="1800"/>
              <a:buFont typeface="Varela Round"/>
              <a:buChar char="×"/>
              <a:defRPr sz="1800">
                <a:solidFill>
                  <a:srgbClr val="546973"/>
                </a:solidFill>
                <a:latin typeface="Varela Round"/>
                <a:ea typeface="Varela Round"/>
                <a:cs typeface="Varela Round"/>
                <a:sym typeface="Varela Round"/>
              </a:defRPr>
            </a:lvl5pPr>
            <a:lvl6pPr marL="2743200" lvl="5" indent="-342900">
              <a:spcBef>
                <a:spcPts val="0"/>
              </a:spcBef>
              <a:spcAft>
                <a:spcPts val="0"/>
              </a:spcAft>
              <a:buClr>
                <a:schemeClr val="accent1"/>
              </a:buClr>
              <a:buSzPts val="1800"/>
              <a:buFont typeface="Varela Round"/>
              <a:buChar char="×"/>
              <a:defRPr sz="1800">
                <a:solidFill>
                  <a:srgbClr val="546973"/>
                </a:solidFill>
                <a:latin typeface="Varela Round"/>
                <a:ea typeface="Varela Round"/>
                <a:cs typeface="Varela Round"/>
                <a:sym typeface="Varela Round"/>
              </a:defRPr>
            </a:lvl6pPr>
            <a:lvl7pPr marL="3200400" lvl="6" indent="-3429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7pPr>
            <a:lvl8pPr marL="3657600" lvl="7" indent="-3429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8pPr>
            <a:lvl9pPr marL="4114800" lvl="8" indent="-3429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91425" tIns="91425" rIns="91425" bIns="91425" anchor="t" anchorCtr="0">
            <a:noAutofit/>
          </a:bodyPr>
          <a:lstStyle>
            <a:lvl1pPr lvl="0" algn="ctr">
              <a:buNone/>
              <a:defRPr sz="1200">
                <a:solidFill>
                  <a:srgbClr val="7BD100"/>
                </a:solidFill>
                <a:latin typeface="Varela Round"/>
                <a:ea typeface="Varela Round"/>
                <a:cs typeface="Varela Round"/>
                <a:sym typeface="Varela Round"/>
              </a:defRPr>
            </a:lvl1pPr>
            <a:lvl2pPr lvl="1" algn="ctr">
              <a:buNone/>
              <a:defRPr sz="1200">
                <a:solidFill>
                  <a:srgbClr val="7BD100"/>
                </a:solidFill>
                <a:latin typeface="Varela Round"/>
                <a:ea typeface="Varela Round"/>
                <a:cs typeface="Varela Round"/>
                <a:sym typeface="Varela Round"/>
              </a:defRPr>
            </a:lvl2pPr>
            <a:lvl3pPr lvl="2" algn="ctr">
              <a:buNone/>
              <a:defRPr sz="1200">
                <a:solidFill>
                  <a:srgbClr val="7BD100"/>
                </a:solidFill>
                <a:latin typeface="Varela Round"/>
                <a:ea typeface="Varela Round"/>
                <a:cs typeface="Varela Round"/>
                <a:sym typeface="Varela Round"/>
              </a:defRPr>
            </a:lvl3pPr>
            <a:lvl4pPr lvl="3" algn="ctr">
              <a:buNone/>
              <a:defRPr sz="1200">
                <a:solidFill>
                  <a:srgbClr val="7BD100"/>
                </a:solidFill>
                <a:latin typeface="Varela Round"/>
                <a:ea typeface="Varela Round"/>
                <a:cs typeface="Varela Round"/>
                <a:sym typeface="Varela Round"/>
              </a:defRPr>
            </a:lvl4pPr>
            <a:lvl5pPr lvl="4" algn="ctr">
              <a:buNone/>
              <a:defRPr sz="1200">
                <a:solidFill>
                  <a:srgbClr val="7BD100"/>
                </a:solidFill>
                <a:latin typeface="Varela Round"/>
                <a:ea typeface="Varela Round"/>
                <a:cs typeface="Varela Round"/>
                <a:sym typeface="Varela Round"/>
              </a:defRPr>
            </a:lvl5pPr>
            <a:lvl6pPr lvl="5" algn="ctr">
              <a:buNone/>
              <a:defRPr sz="1200">
                <a:solidFill>
                  <a:srgbClr val="7BD100"/>
                </a:solidFill>
                <a:latin typeface="Varela Round"/>
                <a:ea typeface="Varela Round"/>
                <a:cs typeface="Varela Round"/>
                <a:sym typeface="Varela Round"/>
              </a:defRPr>
            </a:lvl6pPr>
            <a:lvl7pPr lvl="6" algn="ctr">
              <a:buNone/>
              <a:defRPr sz="1200">
                <a:solidFill>
                  <a:srgbClr val="7BD100"/>
                </a:solidFill>
                <a:latin typeface="Varela Round"/>
                <a:ea typeface="Varela Round"/>
                <a:cs typeface="Varela Round"/>
                <a:sym typeface="Varela Round"/>
              </a:defRPr>
            </a:lvl7pPr>
            <a:lvl8pPr lvl="7" algn="ctr">
              <a:buNone/>
              <a:defRPr sz="1200">
                <a:solidFill>
                  <a:srgbClr val="7BD100"/>
                </a:solidFill>
                <a:latin typeface="Varela Round"/>
                <a:ea typeface="Varela Round"/>
                <a:cs typeface="Varela Round"/>
                <a:sym typeface="Varela Round"/>
              </a:defRPr>
            </a:lvl8pPr>
            <a:lvl9pPr lvl="8" algn="ctr">
              <a:buNone/>
              <a:defRPr sz="1200">
                <a:solidFill>
                  <a:srgbClr val="7BD100"/>
                </a:solidFill>
                <a:latin typeface="Varela Round"/>
                <a:ea typeface="Varela Round"/>
                <a:cs typeface="Varela Round"/>
                <a:sym typeface="Varela Round"/>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2AD9427-7801-4E0A-8EE5-4C4C6D8F4869}"/>
              </a:ext>
            </a:extLst>
          </p:cNvPr>
          <p:cNvSpPr/>
          <p:nvPr/>
        </p:nvSpPr>
        <p:spPr>
          <a:xfrm>
            <a:off x="1633818" y="840440"/>
            <a:ext cx="5943600" cy="3671047"/>
          </a:xfrm>
          <a:prstGeom prst="round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9EB717F6-4946-408F-BA63-77F8EF4BC796}"/>
              </a:ext>
            </a:extLst>
          </p:cNvPr>
          <p:cNvSpPr txBox="1"/>
          <p:nvPr/>
        </p:nvSpPr>
        <p:spPr>
          <a:xfrm>
            <a:off x="2027144" y="1083536"/>
            <a:ext cx="5156947" cy="707886"/>
          </a:xfrm>
          <a:prstGeom prst="rect">
            <a:avLst/>
          </a:prstGeom>
          <a:noFill/>
        </p:spPr>
        <p:txBody>
          <a:bodyPr wrap="square" rtlCol="0">
            <a:spAutoFit/>
          </a:bodyPr>
          <a:lstStyle/>
          <a:p>
            <a:pPr algn="ctr"/>
            <a:r>
              <a:rPr lang="fr-CA" sz="4000" b="1" dirty="0">
                <a:latin typeface="Century Gothic" panose="020B0502020202020204" pitchFamily="34" charset="0"/>
              </a:rPr>
              <a:t>Guide de formation</a:t>
            </a:r>
          </a:p>
        </p:txBody>
      </p:sp>
      <p:pic>
        <p:nvPicPr>
          <p:cNvPr id="6" name="Image 5" descr="Une image contenant texte&#10;&#10;Description générée automatiquement">
            <a:extLst>
              <a:ext uri="{FF2B5EF4-FFF2-40B4-BE49-F238E27FC236}">
                <a16:creationId xmlns:a16="http://schemas.microsoft.com/office/drawing/2014/main" id="{730F9B3C-849E-4D30-BBE5-5352D4BA00A7}"/>
              </a:ext>
            </a:extLst>
          </p:cNvPr>
          <p:cNvPicPr>
            <a:picLocks noChangeAspect="1"/>
          </p:cNvPicPr>
          <p:nvPr/>
        </p:nvPicPr>
        <p:blipFill>
          <a:blip r:embed="rId3"/>
          <a:stretch>
            <a:fillRect/>
          </a:stretch>
        </p:blipFill>
        <p:spPr>
          <a:xfrm>
            <a:off x="2027144" y="1948335"/>
            <a:ext cx="5156947" cy="2095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title"/>
          </p:nvPr>
        </p:nvSpPr>
        <p:spPr>
          <a:xfrm>
            <a:off x="152399" y="0"/>
            <a:ext cx="8839199" cy="10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Century Gothic" panose="020B0502020202020204" pitchFamily="34" charset="0"/>
              </a:rPr>
              <a:t>Le fonctionnement de la trousse </a:t>
            </a:r>
            <a:r>
              <a:rPr lang="en" sz="2800" dirty="0">
                <a:latin typeface="Century Gothic" panose="020B0502020202020204" pitchFamily="34" charset="0"/>
              </a:rPr>
              <a:t>(suite)</a:t>
            </a:r>
            <a:endParaRPr sz="3200" dirty="0">
              <a:latin typeface="Century Gothic" panose="020B0502020202020204" pitchFamily="34" charset="0"/>
            </a:endParaRPr>
          </a:p>
        </p:txBody>
      </p:sp>
      <p:sp>
        <p:nvSpPr>
          <p:cNvPr id="243" name="Google Shape;243;p17"/>
          <p:cNvSpPr txBox="1">
            <a:spLocks noGrp="1"/>
          </p:cNvSpPr>
          <p:nvPr>
            <p:ph type="body" idx="1"/>
          </p:nvPr>
        </p:nvSpPr>
        <p:spPr>
          <a:xfrm>
            <a:off x="152400" y="1085165"/>
            <a:ext cx="8839200" cy="3951175"/>
          </a:xfrm>
          <a:prstGeom prst="rect">
            <a:avLst/>
          </a:prstGeom>
        </p:spPr>
        <p:txBody>
          <a:bodyPr spcFirstLastPara="1" wrap="square" lIns="91425" tIns="91425" rIns="91425" bIns="91425" anchor="t" anchorCtr="0">
            <a:noAutofit/>
          </a:bodyPr>
          <a:lstStyle/>
          <a:p>
            <a:pPr marL="50800" lvl="0" indent="0" algn="just" rtl="0">
              <a:lnSpc>
                <a:spcPct val="150000"/>
              </a:lnSpc>
              <a:spcBef>
                <a:spcPts val="600"/>
              </a:spcBef>
              <a:spcAft>
                <a:spcPts val="0"/>
              </a:spcAft>
              <a:buSzPts val="2800"/>
              <a:buNone/>
            </a:pPr>
            <a:r>
              <a:rPr lang="fr-CA" sz="1400" dirty="0">
                <a:solidFill>
                  <a:srgbClr val="000000"/>
                </a:solidFill>
                <a:latin typeface="Calibri" panose="020F0502020204030204" pitchFamily="34" charset="0"/>
                <a:cs typeface="Calibri" panose="020F0502020204030204" pitchFamily="34" charset="0"/>
              </a:rPr>
              <a:t>4. Si le volet de sensibilisation non judiciarisée est choisi, une rencontre est organisée avec vous, le policier-éducateur, la victime et son parent.</a:t>
            </a:r>
          </a:p>
          <a:p>
            <a:pPr marL="50800" lvl="0" indent="0" algn="just" rtl="0">
              <a:lnSpc>
                <a:spcPct val="150000"/>
              </a:lnSpc>
              <a:spcBef>
                <a:spcPts val="600"/>
              </a:spcBef>
              <a:spcAft>
                <a:spcPts val="0"/>
              </a:spcAft>
              <a:buSzPts val="2800"/>
              <a:buNone/>
            </a:pPr>
            <a:endParaRPr lang="fr-CA" sz="900" dirty="0">
              <a:solidFill>
                <a:srgbClr val="000000"/>
              </a:solidFill>
              <a:latin typeface="Calibri" panose="020F0502020204030204" pitchFamily="34" charset="0"/>
              <a:cs typeface="Calibri" panose="020F0502020204030204" pitchFamily="34" charset="0"/>
            </a:endParaRPr>
          </a:p>
          <a:p>
            <a:pPr marL="50800" lvl="0" indent="0" algn="just" rtl="0">
              <a:lnSpc>
                <a:spcPct val="150000"/>
              </a:lnSpc>
              <a:spcBef>
                <a:spcPts val="600"/>
              </a:spcBef>
              <a:spcAft>
                <a:spcPts val="0"/>
              </a:spcAft>
              <a:buSzPts val="2800"/>
              <a:buNone/>
            </a:pPr>
            <a:r>
              <a:rPr lang="fr-CA" sz="1400" dirty="0">
                <a:solidFill>
                  <a:srgbClr val="000000"/>
                </a:solidFill>
                <a:latin typeface="Calibri" panose="020F0502020204030204" pitchFamily="34" charset="0"/>
                <a:cs typeface="Calibri" panose="020F0502020204030204" pitchFamily="34" charset="0"/>
              </a:rPr>
              <a:t>5. Une rencontre de sensibilisation se déroule ensuite avec vous, le policier-éducateur, le suspect et son parent.</a:t>
            </a:r>
            <a:endParaRPr lang="fr-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0800" lvl="0" indent="0" algn="just" rtl="0">
              <a:lnSpc>
                <a:spcPct val="150000"/>
              </a:lnSpc>
              <a:spcBef>
                <a:spcPts val="600"/>
              </a:spcBef>
              <a:spcAft>
                <a:spcPts val="0"/>
              </a:spcAft>
              <a:buSzPts val="2800"/>
              <a:buNone/>
            </a:pPr>
            <a:endParaRPr lang="fr-CA" sz="900" dirty="0">
              <a:solidFill>
                <a:srgbClr val="000000"/>
              </a:solidFill>
              <a:latin typeface="Calibri" panose="020F0502020204030204" pitchFamily="34" charset="0"/>
              <a:cs typeface="Calibri" panose="020F0502020204030204" pitchFamily="34" charset="0"/>
            </a:endParaRPr>
          </a:p>
          <a:p>
            <a:pPr marL="50800" lvl="0" indent="0" algn="just" rtl="0">
              <a:lnSpc>
                <a:spcPct val="150000"/>
              </a:lnSpc>
              <a:spcBef>
                <a:spcPts val="600"/>
              </a:spcBef>
              <a:spcAft>
                <a:spcPts val="0"/>
              </a:spcAft>
              <a:buSzPts val="2800"/>
              <a:buNone/>
            </a:pPr>
            <a:r>
              <a:rPr lang="fr-CA" sz="1400" dirty="0">
                <a:solidFill>
                  <a:srgbClr val="000000"/>
                </a:solidFill>
                <a:latin typeface="Calibri" panose="020F0502020204030204" pitchFamily="34" charset="0"/>
                <a:cs typeface="Calibri" panose="020F0502020204030204" pitchFamily="34" charset="0"/>
              </a:rPr>
              <a:t>6. Une journée subséquente, vous rencontrez le suspect seul à l’école. Une fiche de réflexion est disponible au besoin et elle est accessible sur le site web de la trousse sous l’onglet </a:t>
            </a:r>
            <a:r>
              <a:rPr lang="fr-CA" sz="1400" i="1" dirty="0">
                <a:solidFill>
                  <a:srgbClr val="000000"/>
                </a:solidFill>
                <a:latin typeface="Calibri" panose="020F0502020204030204" pitchFamily="34" charset="0"/>
                <a:cs typeface="Calibri" panose="020F0502020204030204" pitchFamily="34" charset="0"/>
              </a:rPr>
              <a:t>Documents destinés aux intervenants scolaires</a:t>
            </a:r>
            <a:r>
              <a:rPr lang="fr-CA" sz="1400" dirty="0">
                <a:solidFill>
                  <a:srgbClr val="000000"/>
                </a:solidFill>
                <a:latin typeface="Calibri" panose="020F0502020204030204" pitchFamily="34" charset="0"/>
                <a:cs typeface="Calibri" panose="020F0502020204030204" pitchFamily="34" charset="0"/>
              </a:rPr>
              <a:t>.</a:t>
            </a:r>
          </a:p>
          <a:p>
            <a:pPr marL="50800" lvl="0" indent="0" algn="just" rtl="0">
              <a:lnSpc>
                <a:spcPct val="150000"/>
              </a:lnSpc>
              <a:spcBef>
                <a:spcPts val="600"/>
              </a:spcBef>
              <a:spcAft>
                <a:spcPts val="0"/>
              </a:spcAft>
              <a:buSzPts val="2800"/>
              <a:buNone/>
            </a:pPr>
            <a:endParaRPr lang="fr-CA" sz="900" dirty="0">
              <a:solidFill>
                <a:srgbClr val="000000"/>
              </a:solidFill>
              <a:latin typeface="Calibri" panose="020F0502020204030204" pitchFamily="34" charset="0"/>
              <a:cs typeface="Calibri" panose="020F0502020204030204" pitchFamily="34" charset="0"/>
            </a:endParaRPr>
          </a:p>
          <a:p>
            <a:pPr marL="50800" indent="0" algn="just">
              <a:lnSpc>
                <a:spcPct val="150000"/>
              </a:lnSpc>
              <a:buNone/>
            </a:pPr>
            <a:r>
              <a:rPr lang="fr-CA" sz="1400" dirty="0">
                <a:solidFill>
                  <a:srgbClr val="000000"/>
                </a:solidFill>
                <a:latin typeface="Calibri" panose="020F0502020204030204" pitchFamily="34" charset="0"/>
                <a:cs typeface="Calibri" panose="020F0502020204030204" pitchFamily="34" charset="0"/>
              </a:rPr>
              <a:t>7. Finalement, vous rencontrez la victime pour l’outiller si une prochaine situation de cyberintimidation se produit. Le document </a:t>
            </a:r>
            <a:r>
              <a:rPr lang="fr-CA" sz="1400" i="1" dirty="0">
                <a:solidFill>
                  <a:srgbClr val="000000"/>
                </a:solidFill>
                <a:latin typeface="Calibri" panose="020F0502020204030204" pitchFamily="34" charset="0"/>
                <a:cs typeface="Calibri" panose="020F0502020204030204" pitchFamily="34" charset="0"/>
              </a:rPr>
              <a:t>Fiche rétroactive de l’intervention </a:t>
            </a:r>
            <a:r>
              <a:rPr lang="fr-CA" sz="1400" dirty="0">
                <a:solidFill>
                  <a:srgbClr val="000000"/>
                </a:solidFill>
                <a:latin typeface="Calibri" panose="020F0502020204030204" pitchFamily="34" charset="0"/>
                <a:cs typeface="Calibri" panose="020F0502020204030204" pitchFamily="34" charset="0"/>
              </a:rPr>
              <a:t>est disponible au besoin sur le site web de la trousse sous l’onglet </a:t>
            </a:r>
            <a:r>
              <a:rPr lang="fr-CA" sz="1400" i="1" dirty="0">
                <a:solidFill>
                  <a:srgbClr val="000000"/>
                </a:solidFill>
                <a:latin typeface="Calibri" panose="020F0502020204030204" pitchFamily="34" charset="0"/>
                <a:cs typeface="Calibri" panose="020F0502020204030204" pitchFamily="34" charset="0"/>
              </a:rPr>
              <a:t>Documents destinés aux intervenants scolaires</a:t>
            </a:r>
            <a:r>
              <a:rPr lang="fr-CA" sz="1400" dirty="0">
                <a:solidFill>
                  <a:srgbClr val="000000"/>
                </a:solidFill>
                <a:latin typeface="Calibri" panose="020F0502020204030204" pitchFamily="34" charset="0"/>
                <a:cs typeface="Calibri" panose="020F0502020204030204" pitchFamily="34" charset="0"/>
              </a:rPr>
              <a:t>.</a:t>
            </a:r>
          </a:p>
          <a:p>
            <a:pPr marL="50800" lvl="0" indent="0" algn="just" rtl="0">
              <a:lnSpc>
                <a:spcPct val="150000"/>
              </a:lnSpc>
              <a:spcBef>
                <a:spcPts val="600"/>
              </a:spcBef>
              <a:spcAft>
                <a:spcPts val="0"/>
              </a:spcAft>
              <a:buSzPts val="2800"/>
              <a:buNone/>
            </a:pPr>
            <a:endParaRPr sz="1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369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2" end="2"/>
                                            </p:txEl>
                                          </p:spTgt>
                                        </p:tgtEl>
                                        <p:attrNameLst>
                                          <p:attrName>style.visibility</p:attrName>
                                        </p:attrNameLst>
                                      </p:cBhvr>
                                      <p:to>
                                        <p:strVal val="visible"/>
                                      </p:to>
                                    </p:set>
                                    <p:animEffect transition="in" filter="fade">
                                      <p:cBhvr>
                                        <p:cTn id="7" dur="500"/>
                                        <p:tgtEl>
                                          <p:spTgt spid="2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4" end="4"/>
                                            </p:txEl>
                                          </p:spTgt>
                                        </p:tgtEl>
                                        <p:attrNameLst>
                                          <p:attrName>style.visibility</p:attrName>
                                        </p:attrNameLst>
                                      </p:cBhvr>
                                      <p:to>
                                        <p:strVal val="visible"/>
                                      </p:to>
                                    </p:set>
                                    <p:animEffect transition="in" filter="fade">
                                      <p:cBhvr>
                                        <p:cTn id="12" dur="500"/>
                                        <p:tgtEl>
                                          <p:spTgt spid="24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6" end="6"/>
                                            </p:txEl>
                                          </p:spTgt>
                                        </p:tgtEl>
                                        <p:attrNameLst>
                                          <p:attrName>style.visibility</p:attrName>
                                        </p:attrNameLst>
                                      </p:cBhvr>
                                      <p:to>
                                        <p:strVal val="visible"/>
                                      </p:to>
                                    </p:set>
                                    <p:animEffect transition="in" filter="fade">
                                      <p:cBhvr>
                                        <p:cTn id="17" dur="500"/>
                                        <p:tgtEl>
                                          <p:spTgt spid="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4" name="Picture 2">
            <a:extLst>
              <a:ext uri="{FF2B5EF4-FFF2-40B4-BE49-F238E27FC236}">
                <a16:creationId xmlns:a16="http://schemas.microsoft.com/office/drawing/2014/main" id="{72A03FDD-D4D2-42D3-9E69-A29C5B6566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8" t="2599" r="6068" b="2462"/>
          <a:stretch/>
        </p:blipFill>
        <p:spPr bwMode="auto">
          <a:xfrm>
            <a:off x="2565496" y="0"/>
            <a:ext cx="6200083" cy="51531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Google Shape;242;p17">
            <a:extLst>
              <a:ext uri="{FF2B5EF4-FFF2-40B4-BE49-F238E27FC236}">
                <a16:creationId xmlns:a16="http://schemas.microsoft.com/office/drawing/2014/main" id="{35C0BF6A-8FC7-4BE4-A541-59CDCB714AE7}"/>
              </a:ext>
            </a:extLst>
          </p:cNvPr>
          <p:cNvSpPr txBox="1">
            <a:spLocks/>
          </p:cNvSpPr>
          <p:nvPr/>
        </p:nvSpPr>
        <p:spPr>
          <a:xfrm>
            <a:off x="17557" y="1371599"/>
            <a:ext cx="2547939" cy="219313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2800" b="1" dirty="0">
                <a:solidFill>
                  <a:schemeClr val="bg1"/>
                </a:solidFill>
                <a:latin typeface="Century Gothic" panose="020B0502020202020204" pitchFamily="34" charset="0"/>
              </a:rPr>
              <a:t>Pour mieux comprendre le parcours…</a:t>
            </a:r>
            <a:endParaRPr lang="fr-CA" sz="2400" b="1"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9" name="Rectangle 8">
            <a:extLst>
              <a:ext uri="{FF2B5EF4-FFF2-40B4-BE49-F238E27FC236}">
                <a16:creationId xmlns:a16="http://schemas.microsoft.com/office/drawing/2014/main" id="{B0B7D78F-4120-41B4-A379-E4E1A2447830}"/>
              </a:ext>
            </a:extLst>
          </p:cNvPr>
          <p:cNvSpPr/>
          <p:nvPr/>
        </p:nvSpPr>
        <p:spPr>
          <a:xfrm>
            <a:off x="3320654" y="3267726"/>
            <a:ext cx="1152525" cy="847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0" name="Google Shape;270;p19"/>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Century Gothic" panose="020B0502020202020204" pitchFamily="34" charset="0"/>
              </a:rPr>
              <a:t>Les documents nécessaires à chaque étape</a:t>
            </a:r>
            <a:endParaRPr sz="2800" dirty="0">
              <a:latin typeface="Century Gothic" panose="020B0502020202020204" pitchFamily="34" charset="0"/>
            </a:endParaRPr>
          </a:p>
        </p:txBody>
      </p:sp>
      <p:sp>
        <p:nvSpPr>
          <p:cNvPr id="11" name="ZoneTexte 10">
            <a:extLst>
              <a:ext uri="{FF2B5EF4-FFF2-40B4-BE49-F238E27FC236}">
                <a16:creationId xmlns:a16="http://schemas.microsoft.com/office/drawing/2014/main" id="{F2BD6489-1969-4C44-A6F8-9BFDEAE8A162}"/>
              </a:ext>
            </a:extLst>
          </p:cNvPr>
          <p:cNvSpPr txBox="1"/>
          <p:nvPr/>
        </p:nvSpPr>
        <p:spPr>
          <a:xfrm>
            <a:off x="169069" y="1212448"/>
            <a:ext cx="5405438" cy="1874680"/>
          </a:xfrm>
          <a:prstGeom prst="rect">
            <a:avLst/>
          </a:prstGeom>
          <a:noFill/>
        </p:spPr>
        <p:txBody>
          <a:bodyPr wrap="square">
            <a:spAutoFit/>
          </a:bodyPr>
          <a:lstStyle/>
          <a:p>
            <a:pPr marL="342900" lvl="0" indent="-342900">
              <a:lnSpc>
                <a:spcPct val="150000"/>
              </a:lnSpc>
              <a:spcAft>
                <a:spcPts val="1000"/>
              </a:spcAft>
              <a:buFont typeface="+mj-lt"/>
              <a:buAutoNum type="arabicPeriod"/>
            </a:pPr>
            <a:r>
              <a:rPr lang="fr-CA" sz="1400" dirty="0">
                <a:effectLst/>
                <a:latin typeface="Calibri" panose="020F0502020204030204" pitchFamily="34" charset="0"/>
                <a:ea typeface="Calibri" panose="020F0502020204030204" pitchFamily="34" charset="0"/>
                <a:cs typeface="Times New Roman" panose="02020603050405020304" pitchFamily="18" charset="0"/>
              </a:rPr>
              <a:t>Lorsqu’un élève est victime de cyberintimidation, vous lui remettez l’enveloppe de la trousse anti-troll en entier ou vous le dirigez vers le site web de la trousse.</a:t>
            </a:r>
          </a:p>
          <a:p>
            <a:pPr marL="342900" lvl="0" indent="-342900">
              <a:lnSpc>
                <a:spcPct val="150000"/>
              </a:lnSpc>
              <a:spcAft>
                <a:spcPts val="1000"/>
              </a:spcAft>
              <a:buFont typeface="+mj-lt"/>
              <a:buAutoNum type="arabicPeriod"/>
            </a:pP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4">
            <a:extLst>
              <a:ext uri="{FF2B5EF4-FFF2-40B4-BE49-F238E27FC236}">
                <a16:creationId xmlns:a16="http://schemas.microsoft.com/office/drawing/2014/main" id="{AD153E8B-7A0F-497B-B1F4-D828178E302A}"/>
              </a:ext>
            </a:extLst>
          </p:cNvPr>
          <p:cNvSpPr>
            <a:spLocks noChangeArrowheads="1"/>
          </p:cNvSpPr>
          <p:nvPr/>
        </p:nvSpPr>
        <p:spPr bwMode="auto">
          <a:xfrm>
            <a:off x="3952875" y="441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CA" altLang="fr-FR" sz="1800" b="0" i="0" u="none" strike="noStrike" cap="none" normalizeH="0" baseline="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1443704D-8936-42C6-B0EC-DC3118F14908}"/>
              </a:ext>
            </a:extLst>
          </p:cNvPr>
          <p:cNvSpPr txBox="1"/>
          <p:nvPr/>
        </p:nvSpPr>
        <p:spPr>
          <a:xfrm>
            <a:off x="515541" y="2344798"/>
            <a:ext cx="5542359" cy="1746440"/>
          </a:xfrm>
          <a:prstGeom prst="rect">
            <a:avLst/>
          </a:prstGeom>
          <a:noFill/>
        </p:spPr>
        <p:txBody>
          <a:bodyPr wrap="square">
            <a:spAutoFit/>
          </a:bodyPr>
          <a:lstStyle/>
          <a:p>
            <a:pPr algn="just">
              <a:lnSpc>
                <a:spcPct val="150000"/>
              </a:lnSpc>
              <a:spcAft>
                <a:spcPts val="1000"/>
              </a:spcAft>
            </a:pPr>
            <a:r>
              <a:rPr lang="fr-CA" dirty="0">
                <a:latin typeface="Calibri" panose="020F0502020204030204" pitchFamily="34" charset="0"/>
                <a:cs typeface="Calibri" panose="020F0502020204030204" pitchFamily="34" charset="0"/>
              </a:rPr>
              <a:t>Lors de votre rencontre individuelle avec le suspect dans le volet de la sensibilisation, vous utilisez la fiche de réflexion (facultatif). Le document est disponible sur le site web de la trousse sous l’onglet </a:t>
            </a:r>
            <a:r>
              <a:rPr lang="fr-CA" i="1" dirty="0">
                <a:latin typeface="Calibri" panose="020F0502020204030204" pitchFamily="34" charset="0"/>
                <a:cs typeface="Calibri" panose="020F0502020204030204" pitchFamily="34" charset="0"/>
              </a:rPr>
              <a:t>Documents destinés aux intervenants scolaires</a:t>
            </a:r>
            <a:r>
              <a:rPr lang="fr-CA" dirty="0">
                <a:latin typeface="Calibri" panose="020F0502020204030204" pitchFamily="34" charset="0"/>
                <a:cs typeface="Calibri" panose="020F0502020204030204" pitchFamily="34" charset="0"/>
              </a:rPr>
              <a:t>.</a:t>
            </a:r>
          </a:p>
          <a:p>
            <a:pPr lvl="0">
              <a:lnSpc>
                <a:spcPct val="115000"/>
              </a:lnSpc>
              <a:spcAft>
                <a:spcPts val="1000"/>
              </a:spcAft>
            </a:pP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9E706A35-7A2D-4271-8E53-9C4F8D699FAD}"/>
              </a:ext>
            </a:extLst>
          </p:cNvPr>
          <p:cNvSpPr txBox="1"/>
          <p:nvPr/>
        </p:nvSpPr>
        <p:spPr>
          <a:xfrm>
            <a:off x="169069" y="2344798"/>
            <a:ext cx="692944" cy="833498"/>
          </a:xfrm>
          <a:prstGeom prst="rect">
            <a:avLst/>
          </a:prstGeom>
          <a:noFill/>
        </p:spPr>
        <p:txBody>
          <a:bodyPr wrap="square">
            <a:spAutoFit/>
          </a:bodyPr>
          <a:lstStyle/>
          <a:p>
            <a:pPr algn="just">
              <a:lnSpc>
                <a:spcPct val="150000"/>
              </a:lnSpc>
              <a:spcAft>
                <a:spcPts val="1000"/>
              </a:spcAft>
            </a:pPr>
            <a:r>
              <a:rPr lang="fr-CA" dirty="0">
                <a:latin typeface="Calibri" panose="020F0502020204030204" pitchFamily="34" charset="0"/>
                <a:cs typeface="Calibri" panose="020F0502020204030204" pitchFamily="34" charset="0"/>
              </a:rPr>
              <a:t>2.</a:t>
            </a:r>
          </a:p>
          <a:p>
            <a:pPr lvl="0">
              <a:lnSpc>
                <a:spcPct val="150000"/>
              </a:lnSpc>
              <a:spcAft>
                <a:spcPts val="1000"/>
              </a:spcAft>
            </a:pP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8EF0A7FB-5DDF-4808-A09D-461C6F842724}"/>
              </a:ext>
            </a:extLst>
          </p:cNvPr>
          <p:cNvSpPr txBox="1"/>
          <p:nvPr/>
        </p:nvSpPr>
        <p:spPr>
          <a:xfrm>
            <a:off x="515540" y="3868748"/>
            <a:ext cx="5542360" cy="1028423"/>
          </a:xfrm>
          <a:prstGeom prst="rect">
            <a:avLst/>
          </a:prstGeom>
          <a:noFill/>
        </p:spPr>
        <p:txBody>
          <a:bodyPr wrap="square">
            <a:spAutoFit/>
          </a:bodyPr>
          <a:lstStyle/>
          <a:p>
            <a:pPr lvl="0">
              <a:lnSpc>
                <a:spcPct val="150000"/>
              </a:lnSpc>
              <a:spcAft>
                <a:spcPts val="10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Lors de votre rencontre individuelle avec la victime dans le volet de la sensibilisation, vous utilisez la fiche rétroactive de l’intervention (facultatif) qui également disponible sur le site web.</a:t>
            </a:r>
          </a:p>
        </p:txBody>
      </p:sp>
      <p:sp>
        <p:nvSpPr>
          <p:cNvPr id="14" name="ZoneTexte 13">
            <a:extLst>
              <a:ext uri="{FF2B5EF4-FFF2-40B4-BE49-F238E27FC236}">
                <a16:creationId xmlns:a16="http://schemas.microsoft.com/office/drawing/2014/main" id="{03F7D1D6-90AF-4416-9183-78EC919B6266}"/>
              </a:ext>
            </a:extLst>
          </p:cNvPr>
          <p:cNvSpPr txBox="1"/>
          <p:nvPr/>
        </p:nvSpPr>
        <p:spPr>
          <a:xfrm>
            <a:off x="169067" y="3868748"/>
            <a:ext cx="692944" cy="833498"/>
          </a:xfrm>
          <a:prstGeom prst="rect">
            <a:avLst/>
          </a:prstGeom>
          <a:noFill/>
        </p:spPr>
        <p:txBody>
          <a:bodyPr wrap="square">
            <a:spAutoFit/>
          </a:bodyPr>
          <a:lstStyle/>
          <a:p>
            <a:pPr algn="just">
              <a:lnSpc>
                <a:spcPct val="150000"/>
              </a:lnSpc>
              <a:spcAft>
                <a:spcPts val="1000"/>
              </a:spcAft>
            </a:pPr>
            <a:r>
              <a:rPr lang="fr-CA" dirty="0">
                <a:latin typeface="Calibri" panose="020F0502020204030204" pitchFamily="34" charset="0"/>
                <a:cs typeface="Calibri" panose="020F0502020204030204" pitchFamily="34" charset="0"/>
              </a:rPr>
              <a:t>3.</a:t>
            </a:r>
          </a:p>
          <a:p>
            <a:pPr lvl="0">
              <a:lnSpc>
                <a:spcPct val="150000"/>
              </a:lnSpc>
              <a:spcAft>
                <a:spcPts val="1000"/>
              </a:spcAft>
            </a:pP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93B199A0-7DDA-4026-B83B-93C9262E6249}"/>
              </a:ext>
            </a:extLst>
          </p:cNvPr>
          <p:cNvPicPr>
            <a:picLocks noChangeAspect="1"/>
          </p:cNvPicPr>
          <p:nvPr/>
        </p:nvPicPr>
        <p:blipFill>
          <a:blip r:embed="rId3"/>
          <a:stretch>
            <a:fillRect/>
          </a:stretch>
        </p:blipFill>
        <p:spPr>
          <a:xfrm>
            <a:off x="6377584" y="1760203"/>
            <a:ext cx="2032397" cy="1623094"/>
          </a:xfrm>
          <a:prstGeom prst="rect">
            <a:avLst/>
          </a:prstGeom>
          <a:effectLst>
            <a:outerShdw blurRad="50800" dist="38100" dir="13500000" algn="br" rotWithShape="0">
              <a:prstClr val="black">
                <a:alpha val="40000"/>
              </a:prstClr>
            </a:outerShdw>
          </a:effectLst>
        </p:spPr>
      </p:pic>
      <p:pic>
        <p:nvPicPr>
          <p:cNvPr id="5" name="Image 4">
            <a:extLst>
              <a:ext uri="{FF2B5EF4-FFF2-40B4-BE49-F238E27FC236}">
                <a16:creationId xmlns:a16="http://schemas.microsoft.com/office/drawing/2014/main" id="{72FF2868-D1D7-47E4-B9A9-0BEE4601AF32}"/>
              </a:ext>
            </a:extLst>
          </p:cNvPr>
          <p:cNvPicPr>
            <a:picLocks noChangeAspect="1"/>
          </p:cNvPicPr>
          <p:nvPr/>
        </p:nvPicPr>
        <p:blipFill rotWithShape="1">
          <a:blip r:embed="rId4"/>
          <a:srcRect b="16502"/>
          <a:stretch/>
        </p:blipFill>
        <p:spPr>
          <a:xfrm>
            <a:off x="6349603" y="3721815"/>
            <a:ext cx="2060378" cy="1421686"/>
          </a:xfrm>
          <a:prstGeom prst="rect">
            <a:avLst/>
          </a:prstGeom>
          <a:effectLst>
            <a:outerShdw blurRad="50800" dist="38100" dir="16200000"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Century Gothic" panose="020B0502020202020204" pitchFamily="34" charset="0"/>
              </a:rPr>
              <a:t>Des questionnements persistent?</a:t>
            </a:r>
            <a:endParaRPr sz="4000" dirty="0">
              <a:latin typeface="Century Gothic" panose="020B0502020202020204" pitchFamily="34" charset="0"/>
            </a:endParaRPr>
          </a:p>
        </p:txBody>
      </p:sp>
      <p:sp>
        <p:nvSpPr>
          <p:cNvPr id="14" name="ZoneTexte 13">
            <a:extLst>
              <a:ext uri="{FF2B5EF4-FFF2-40B4-BE49-F238E27FC236}">
                <a16:creationId xmlns:a16="http://schemas.microsoft.com/office/drawing/2014/main" id="{1F717AB4-FBD0-4D10-B1E7-7C0F50FB19BE}"/>
              </a:ext>
            </a:extLst>
          </p:cNvPr>
          <p:cNvSpPr txBox="1"/>
          <p:nvPr/>
        </p:nvSpPr>
        <p:spPr>
          <a:xfrm>
            <a:off x="304800" y="1480200"/>
            <a:ext cx="8686800" cy="2254400"/>
          </a:xfrm>
          <a:prstGeom prst="rect">
            <a:avLst/>
          </a:prstGeom>
          <a:noFill/>
        </p:spPr>
        <p:txBody>
          <a:bodyPr wrap="square">
            <a:spAutoFit/>
          </a:bodyPr>
          <a:lstStyle/>
          <a:p>
            <a:pPr algn="just">
              <a:lnSpc>
                <a:spcPct val="150000"/>
              </a:lnSpc>
              <a:spcAft>
                <a:spcPts val="10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Vous </a:t>
            </a:r>
            <a:r>
              <a:rPr lang="fr-CA" sz="1400">
                <a:effectLst/>
                <a:latin typeface="Calibri" panose="020F0502020204030204" pitchFamily="34" charset="0"/>
                <a:ea typeface="Calibri" panose="020F0502020204030204" pitchFamily="34" charset="0"/>
                <a:cs typeface="Times New Roman" panose="02020603050405020304" pitchFamily="18" charset="0"/>
              </a:rPr>
              <a:t>pouvez vous </a:t>
            </a:r>
            <a:r>
              <a:rPr lang="fr-CA" sz="1400" dirty="0">
                <a:effectLst/>
                <a:latin typeface="Calibri" panose="020F0502020204030204" pitchFamily="34" charset="0"/>
                <a:ea typeface="Calibri" panose="020F0502020204030204" pitchFamily="34" charset="0"/>
                <a:cs typeface="Times New Roman" panose="02020603050405020304" pitchFamily="18" charset="0"/>
              </a:rPr>
              <a:t>référer à la personne-ressource principale de votre école qui, au besoin, contactera le policier-éducateur.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Gardez toutefois en tête que le volet de sensibilisation de la trousse ressemblera beaucoup aux interventions que vous faites déjà en matière de cyberintimidation. Vous serez simplement accompagné d’un policier-éducateur pour le volet légal.</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oogle Shape;883;p47">
            <a:extLst>
              <a:ext uri="{FF2B5EF4-FFF2-40B4-BE49-F238E27FC236}">
                <a16:creationId xmlns:a16="http://schemas.microsoft.com/office/drawing/2014/main" id="{193934F7-B871-4333-BD96-4F42D408EB34}"/>
              </a:ext>
            </a:extLst>
          </p:cNvPr>
          <p:cNvGrpSpPr/>
          <p:nvPr/>
        </p:nvGrpSpPr>
        <p:grpSpPr>
          <a:xfrm rot="950393">
            <a:off x="4204160" y="3926922"/>
            <a:ext cx="735681" cy="1011415"/>
            <a:chOff x="6730350" y="2315900"/>
            <a:chExt cx="257700" cy="420100"/>
          </a:xfrm>
          <a:solidFill>
            <a:srgbClr val="92D050"/>
          </a:solidFill>
        </p:grpSpPr>
        <p:sp>
          <p:nvSpPr>
            <p:cNvPr id="24" name="Google Shape;884;p47">
              <a:extLst>
                <a:ext uri="{FF2B5EF4-FFF2-40B4-BE49-F238E27FC236}">
                  <a16:creationId xmlns:a16="http://schemas.microsoft.com/office/drawing/2014/main" id="{2287A796-9CB7-4A74-956F-65660FDC1FCD}"/>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5;p47">
              <a:extLst>
                <a:ext uri="{FF2B5EF4-FFF2-40B4-BE49-F238E27FC236}">
                  <a16:creationId xmlns:a16="http://schemas.microsoft.com/office/drawing/2014/main" id="{330F6B93-220B-4418-9F15-F7AB94E4CC2F}"/>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86;p47">
              <a:extLst>
                <a:ext uri="{FF2B5EF4-FFF2-40B4-BE49-F238E27FC236}">
                  <a16:creationId xmlns:a16="http://schemas.microsoft.com/office/drawing/2014/main" id="{49F98B71-A4DA-4E16-8625-6C512D3666E0}"/>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7;p47">
              <a:extLst>
                <a:ext uri="{FF2B5EF4-FFF2-40B4-BE49-F238E27FC236}">
                  <a16:creationId xmlns:a16="http://schemas.microsoft.com/office/drawing/2014/main" id="{D257543C-06BD-4472-AEC6-84C7042D2976}"/>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88;p47">
              <a:extLst>
                <a:ext uri="{FF2B5EF4-FFF2-40B4-BE49-F238E27FC236}">
                  <a16:creationId xmlns:a16="http://schemas.microsoft.com/office/drawing/2014/main" id="{D3B3CD7F-2D8C-4599-A495-149DAA4E6F58}"/>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7;p20">
            <a:extLst>
              <a:ext uri="{FF2B5EF4-FFF2-40B4-BE49-F238E27FC236}">
                <a16:creationId xmlns:a16="http://schemas.microsoft.com/office/drawing/2014/main" id="{3C1F81BA-3C05-4855-8DD2-2DE74446FF62}"/>
              </a:ext>
            </a:extLst>
          </p:cNvPr>
          <p:cNvSpPr txBox="1">
            <a:spLocks/>
          </p:cNvSpPr>
          <p:nvPr/>
        </p:nvSpPr>
        <p:spPr>
          <a:xfrm>
            <a:off x="457200" y="2040000"/>
            <a:ext cx="8229600" cy="1063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7200" b="1" dirty="0">
                <a:solidFill>
                  <a:schemeClr val="bg1"/>
                </a:solidFill>
                <a:latin typeface="Century Gothic" panose="020B0502020202020204" pitchFamily="34" charset="0"/>
              </a:rPr>
              <a:t>Merci!</a:t>
            </a:r>
          </a:p>
        </p:txBody>
      </p:sp>
    </p:spTree>
    <p:extLst>
      <p:ext uri="{BB962C8B-B14F-4D97-AF65-F5344CB8AC3E}">
        <p14:creationId xmlns:p14="http://schemas.microsoft.com/office/powerpoint/2010/main" val="212195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Century Gothic" panose="020B0502020202020204" pitchFamily="34" charset="0"/>
              </a:rPr>
              <a:t>Présentation</a:t>
            </a:r>
            <a:r>
              <a:rPr lang="en" dirty="0">
                <a:latin typeface="Century Gothic" panose="020B0502020202020204" pitchFamily="34" charset="0"/>
              </a:rPr>
              <a:t> </a:t>
            </a:r>
            <a:r>
              <a:rPr lang="en" sz="3600" dirty="0">
                <a:latin typeface="Century Gothic" panose="020B0502020202020204" pitchFamily="34" charset="0"/>
              </a:rPr>
              <a:t>du programme</a:t>
            </a:r>
            <a:endParaRPr dirty="0">
              <a:latin typeface="Century Gothic" panose="020B0502020202020204" pitchFamily="34" charset="0"/>
            </a:endParaRPr>
          </a:p>
        </p:txBody>
      </p:sp>
      <p:sp>
        <p:nvSpPr>
          <p:cNvPr id="10" name="ZoneTexte 9">
            <a:extLst>
              <a:ext uri="{FF2B5EF4-FFF2-40B4-BE49-F238E27FC236}">
                <a16:creationId xmlns:a16="http://schemas.microsoft.com/office/drawing/2014/main" id="{BBB48263-DF6F-4DF1-883B-58683F20CCBC}"/>
              </a:ext>
            </a:extLst>
          </p:cNvPr>
          <p:cNvSpPr txBox="1"/>
          <p:nvPr/>
        </p:nvSpPr>
        <p:spPr>
          <a:xfrm>
            <a:off x="514350" y="1310303"/>
            <a:ext cx="8115300" cy="3539430"/>
          </a:xfrm>
          <a:prstGeom prst="rect">
            <a:avLst/>
          </a:prstGeom>
          <a:noFill/>
        </p:spPr>
        <p:txBody>
          <a:bodyPr wrap="square" rtlCol="0">
            <a:spAutoFit/>
          </a:bodyPr>
          <a:lstStyle/>
          <a:p>
            <a:pPr algn="just">
              <a:lnSpc>
                <a:spcPct val="150000"/>
              </a:lnSpc>
            </a:pPr>
            <a:r>
              <a:rPr lang="fr-CA" dirty="0">
                <a:effectLst/>
                <a:latin typeface="Calibri" panose="020F0502020204030204" pitchFamily="34" charset="0"/>
                <a:ea typeface="Calibri" panose="020F0502020204030204" pitchFamily="34" charset="0"/>
              </a:rPr>
              <a:t>La Trousse </a:t>
            </a:r>
            <a:r>
              <a:rPr lang="fr-CA" dirty="0">
                <a:latin typeface="Calibri" panose="020F0502020204030204" pitchFamily="34" charset="0"/>
                <a:ea typeface="Calibri" panose="020F0502020204030204" pitchFamily="34" charset="0"/>
              </a:rPr>
              <a:t>A</a:t>
            </a:r>
            <a:r>
              <a:rPr lang="fr-CA" dirty="0">
                <a:effectLst/>
                <a:latin typeface="Calibri" panose="020F0502020204030204" pitchFamily="34" charset="0"/>
                <a:ea typeface="Calibri" panose="020F0502020204030204" pitchFamily="34" charset="0"/>
              </a:rPr>
              <a:t>nti-Troll a été mise sur pied pour aider les écoles secondaires en construisant un partenariat efficace avec le service policier lorsqu’un événement de cyberintimidation est rapporté.</a:t>
            </a:r>
          </a:p>
          <a:p>
            <a:pPr algn="just">
              <a:lnSpc>
                <a:spcPct val="150000"/>
              </a:lnSpc>
            </a:pPr>
            <a:endParaRPr lang="fr-CA" dirty="0">
              <a:latin typeface="Calibri" panose="020F0502020204030204" pitchFamily="34" charset="0"/>
            </a:endParaRPr>
          </a:p>
          <a:p>
            <a:pPr algn="just">
              <a:lnSpc>
                <a:spcPct val="150000"/>
              </a:lnSpc>
            </a:pPr>
            <a:r>
              <a:rPr lang="fr-CA" dirty="0">
                <a:effectLst/>
                <a:latin typeface="Calibri" panose="020F0502020204030204" pitchFamily="34" charset="0"/>
                <a:ea typeface="Calibri" panose="020F0502020204030204" pitchFamily="34" charset="0"/>
              </a:rPr>
              <a:t>La trousse est tout d’abord une mine d’informations pour l’adolescent</a:t>
            </a:r>
            <a:r>
              <a:rPr lang="fr-CA" dirty="0">
                <a:latin typeface="Calibri" panose="020F0502020204030204" pitchFamily="34" charset="0"/>
                <a:ea typeface="Calibri" panose="020F0502020204030204" pitchFamily="34" charset="0"/>
              </a:rPr>
              <a:t> et elle lui permet de choisir la solution qui lui convient le mieux pour régler sa situation de cyberintimidation. </a:t>
            </a:r>
          </a:p>
          <a:p>
            <a:pPr algn="just">
              <a:lnSpc>
                <a:spcPct val="150000"/>
              </a:lnSpc>
            </a:pPr>
            <a:endParaRPr lang="fr-CA" dirty="0">
              <a:effectLst/>
              <a:latin typeface="Calibri" panose="020F0502020204030204" pitchFamily="34" charset="0"/>
              <a:ea typeface="Calibri" panose="020F0502020204030204" pitchFamily="34" charset="0"/>
            </a:endParaRPr>
          </a:p>
          <a:p>
            <a:pPr algn="just">
              <a:lnSpc>
                <a:spcPct val="150000"/>
              </a:lnSpc>
            </a:pPr>
            <a:r>
              <a:rPr lang="fr-CA" dirty="0">
                <a:effectLst/>
                <a:latin typeface="Calibri" panose="020F0502020204030204" pitchFamily="34" charset="0"/>
                <a:ea typeface="Calibri" panose="020F0502020204030204" pitchFamily="34" charset="0"/>
              </a:rPr>
              <a:t>Elle fait aussi la promotion d’une nouvelle façon d’intervenir auprès du suspect. Le </a:t>
            </a:r>
            <a:r>
              <a:rPr lang="fr-CA" dirty="0" err="1">
                <a:effectLst/>
                <a:latin typeface="Calibri" panose="020F0502020204030204" pitchFamily="34" charset="0"/>
                <a:ea typeface="Calibri" panose="020F0502020204030204" pitchFamily="34" charset="0"/>
              </a:rPr>
              <a:t>cyberintimidateur</a:t>
            </a:r>
            <a:r>
              <a:rPr lang="fr-CA" dirty="0">
                <a:effectLst/>
                <a:latin typeface="Calibri" panose="020F0502020204030204" pitchFamily="34" charset="0"/>
                <a:ea typeface="Calibri" panose="020F0502020204030204" pitchFamily="34" charset="0"/>
              </a:rPr>
              <a:t> est rencontré par l’école et par le policier-éducateur pour le sensibiliser, mais un suivi est également fait pendant une période de trois mois pour s’assurer du succès de l’intervention. L’objectif est de changer de façon permanente le comportement reproché et non pas seulement de le faire taire pendant quelque temps.</a:t>
            </a:r>
            <a:endParaRPr lang="fr-CA" dirty="0"/>
          </a:p>
          <a:p>
            <a:endParaRPr lang="fr-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14"/>
          <p:cNvSpPr txBox="1">
            <a:spLocks noGrp="1"/>
          </p:cNvSpPr>
          <p:nvPr>
            <p:ph type="subTitle" idx="4294967295"/>
          </p:nvPr>
        </p:nvSpPr>
        <p:spPr>
          <a:xfrm>
            <a:off x="964405" y="1152707"/>
            <a:ext cx="7181623" cy="1343772"/>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fr-CA" sz="3200" b="1" dirty="0">
                <a:solidFill>
                  <a:srgbClr val="FFFFFF"/>
                </a:solidFill>
                <a:latin typeface="Century Gothic" panose="020B0502020202020204" pitchFamily="34" charset="0"/>
              </a:rPr>
              <a:t>La trousse peut être disponible dans toutes les écoles secondaires</a:t>
            </a:r>
            <a:endParaRPr sz="2000" b="1" dirty="0">
              <a:solidFill>
                <a:srgbClr val="FFFFFF"/>
              </a:solidFill>
              <a:latin typeface="Century Gothic" panose="020B0502020202020204" pitchFamily="34" charset="0"/>
            </a:endParaRPr>
          </a:p>
        </p:txBody>
      </p:sp>
      <p:sp>
        <p:nvSpPr>
          <p:cNvPr id="3" name="Rectangle : coins arrondis 2">
            <a:extLst>
              <a:ext uri="{FF2B5EF4-FFF2-40B4-BE49-F238E27FC236}">
                <a16:creationId xmlns:a16="http://schemas.microsoft.com/office/drawing/2014/main" id="{8CF0AA2C-1288-4C5A-A48D-F132E02FBCF4}"/>
              </a:ext>
            </a:extLst>
          </p:cNvPr>
          <p:cNvSpPr/>
          <p:nvPr/>
        </p:nvSpPr>
        <p:spPr>
          <a:xfrm>
            <a:off x="630750" y="2593609"/>
            <a:ext cx="7848935" cy="13437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BB9AB748-4E0E-4393-9497-3C945CD9FBE4}"/>
              </a:ext>
            </a:extLst>
          </p:cNvPr>
          <p:cNvSpPr txBox="1"/>
          <p:nvPr/>
        </p:nvSpPr>
        <p:spPr>
          <a:xfrm>
            <a:off x="721490" y="2717986"/>
            <a:ext cx="7687571" cy="1028423"/>
          </a:xfrm>
          <a:prstGeom prst="rect">
            <a:avLst/>
          </a:prstGeom>
          <a:noFill/>
        </p:spPr>
        <p:txBody>
          <a:bodyPr wrap="square">
            <a:spAutoFit/>
          </a:bodyPr>
          <a:lstStyle/>
          <a:p>
            <a:pPr algn="just">
              <a:lnSpc>
                <a:spcPct val="150000"/>
              </a:lnSpc>
              <a:spcAft>
                <a:spcPts val="1000"/>
              </a:spcAft>
            </a:pPr>
            <a:r>
              <a:rPr lang="fr-CA" sz="1400" dirty="0">
                <a:effectLst/>
                <a:latin typeface="Calibri" panose="020F0502020204030204" pitchFamily="34" charset="0"/>
                <a:ea typeface="Calibri" panose="020F0502020204030204" pitchFamily="34" charset="0"/>
                <a:cs typeface="Calibri" panose="020F0502020204030204" pitchFamily="34" charset="0"/>
              </a:rPr>
              <a:t>En instaurant une procédure uniformisée dans tous les établissements scolaires, cela permettra de traiter un dossier même si les deux adolescents ne vont pas à la même école. Nous parlerons le même langage, donc l’opération sera grandement simplifiée et bonifiée.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DF031E07-5782-4B2B-9569-718EBC83FDB0}"/>
              </a:ext>
            </a:extLst>
          </p:cNvPr>
          <p:cNvSpPr/>
          <p:nvPr/>
        </p:nvSpPr>
        <p:spPr>
          <a:xfrm>
            <a:off x="1835523" y="950407"/>
            <a:ext cx="5580529" cy="23330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Google Shape;222;p14">
            <a:extLst>
              <a:ext uri="{FF2B5EF4-FFF2-40B4-BE49-F238E27FC236}">
                <a16:creationId xmlns:a16="http://schemas.microsoft.com/office/drawing/2014/main" id="{E4331276-E5CC-45B7-8610-FA9BB17E95E4}"/>
              </a:ext>
            </a:extLst>
          </p:cNvPr>
          <p:cNvSpPr txBox="1">
            <a:spLocks/>
          </p:cNvSpPr>
          <p:nvPr/>
        </p:nvSpPr>
        <p:spPr>
          <a:xfrm>
            <a:off x="905100" y="2048959"/>
            <a:ext cx="7333800" cy="8731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1"/>
              </a:buClr>
              <a:buSzPts val="3000"/>
              <a:buFont typeface="Varela Round"/>
              <a:buChar char="×"/>
              <a:defRPr sz="3000" b="0" i="0" u="none" strike="noStrike" cap="none">
                <a:solidFill>
                  <a:srgbClr val="546973"/>
                </a:solidFill>
                <a:latin typeface="Varela Round"/>
                <a:ea typeface="Varela Round"/>
                <a:cs typeface="Varela Round"/>
                <a:sym typeface="Varela Round"/>
              </a:defRPr>
            </a:lvl1pPr>
            <a:lvl2pPr marL="914400" marR="0" lvl="1" indent="-381000" algn="l" rtl="0">
              <a:lnSpc>
                <a:spcPct val="100000"/>
              </a:lnSpc>
              <a:spcBef>
                <a:spcPts val="0"/>
              </a:spcBef>
              <a:spcAft>
                <a:spcPts val="0"/>
              </a:spcAft>
              <a:buClr>
                <a:schemeClr val="accent1"/>
              </a:buClr>
              <a:buSzPts val="2400"/>
              <a:buFont typeface="Varela Round"/>
              <a:buChar char="×"/>
              <a:defRPr sz="2400" b="0" i="0" u="none" strike="noStrike" cap="none">
                <a:solidFill>
                  <a:srgbClr val="546973"/>
                </a:solidFill>
                <a:latin typeface="Varela Round"/>
                <a:ea typeface="Varela Round"/>
                <a:cs typeface="Varela Round"/>
                <a:sym typeface="Varela Round"/>
              </a:defRPr>
            </a:lvl2pPr>
            <a:lvl3pPr marL="1371600" marR="0" lvl="2" indent="-381000" algn="l" rtl="0">
              <a:lnSpc>
                <a:spcPct val="100000"/>
              </a:lnSpc>
              <a:spcBef>
                <a:spcPts val="0"/>
              </a:spcBef>
              <a:spcAft>
                <a:spcPts val="0"/>
              </a:spcAft>
              <a:buClr>
                <a:schemeClr val="accent1"/>
              </a:buClr>
              <a:buSzPts val="2400"/>
              <a:buFont typeface="Varela Round"/>
              <a:buChar char="×"/>
              <a:defRPr sz="2400" b="0" i="0" u="none" strike="noStrike" cap="none">
                <a:solidFill>
                  <a:srgbClr val="546973"/>
                </a:solidFill>
                <a:latin typeface="Varela Round"/>
                <a:ea typeface="Varela Round"/>
                <a:cs typeface="Varela Round"/>
                <a:sym typeface="Varela Round"/>
              </a:defRPr>
            </a:lvl3pPr>
            <a:lvl4pPr marL="1828800" marR="0" lvl="3" indent="-342900" algn="l" rtl="0">
              <a:lnSpc>
                <a:spcPct val="100000"/>
              </a:lnSpc>
              <a:spcBef>
                <a:spcPts val="0"/>
              </a:spcBef>
              <a:spcAft>
                <a:spcPts val="0"/>
              </a:spcAft>
              <a:buClr>
                <a:schemeClr val="accent1"/>
              </a:buClr>
              <a:buSzPts val="1800"/>
              <a:buFont typeface="Varela Round"/>
              <a:buChar char="×"/>
              <a:defRPr sz="1800" b="0" i="0" u="none" strike="noStrike" cap="none">
                <a:solidFill>
                  <a:srgbClr val="546973"/>
                </a:solidFill>
                <a:latin typeface="Varela Round"/>
                <a:ea typeface="Varela Round"/>
                <a:cs typeface="Varela Round"/>
                <a:sym typeface="Varela Round"/>
              </a:defRPr>
            </a:lvl4pPr>
            <a:lvl5pPr marL="2286000" marR="0" lvl="4" indent="-342900" algn="l" rtl="0">
              <a:lnSpc>
                <a:spcPct val="100000"/>
              </a:lnSpc>
              <a:spcBef>
                <a:spcPts val="0"/>
              </a:spcBef>
              <a:spcAft>
                <a:spcPts val="0"/>
              </a:spcAft>
              <a:buClr>
                <a:schemeClr val="accent1"/>
              </a:buClr>
              <a:buSzPts val="1800"/>
              <a:buFont typeface="Varela Round"/>
              <a:buChar char="×"/>
              <a:defRPr sz="1800" b="0" i="0" u="none" strike="noStrike" cap="none">
                <a:solidFill>
                  <a:srgbClr val="546973"/>
                </a:solidFill>
                <a:latin typeface="Varela Round"/>
                <a:ea typeface="Varela Round"/>
                <a:cs typeface="Varela Round"/>
                <a:sym typeface="Varela Round"/>
              </a:defRPr>
            </a:lvl5pPr>
            <a:lvl6pPr marL="2743200" marR="0" lvl="5" indent="-342900" algn="l" rtl="0">
              <a:lnSpc>
                <a:spcPct val="100000"/>
              </a:lnSpc>
              <a:spcBef>
                <a:spcPts val="0"/>
              </a:spcBef>
              <a:spcAft>
                <a:spcPts val="0"/>
              </a:spcAft>
              <a:buClr>
                <a:schemeClr val="accent1"/>
              </a:buClr>
              <a:buSzPts val="1800"/>
              <a:buFont typeface="Varela Round"/>
              <a:buChar char="×"/>
              <a:defRPr sz="1800" b="0" i="0" u="none" strike="noStrike" cap="none">
                <a:solidFill>
                  <a:srgbClr val="546973"/>
                </a:solidFill>
                <a:latin typeface="Varela Round"/>
                <a:ea typeface="Varela Round"/>
                <a:cs typeface="Varela Round"/>
                <a:sym typeface="Varela Round"/>
              </a:defRPr>
            </a:lvl6pPr>
            <a:lvl7pPr marL="3200400" marR="0" lvl="6" indent="-342900" algn="l" rtl="0">
              <a:lnSpc>
                <a:spcPct val="100000"/>
              </a:lnSpc>
              <a:spcBef>
                <a:spcPts val="0"/>
              </a:spcBef>
              <a:spcAft>
                <a:spcPts val="0"/>
              </a:spcAft>
              <a:buClr>
                <a:srgbClr val="546973"/>
              </a:buClr>
              <a:buSzPts val="1800"/>
              <a:buFont typeface="Varela Round"/>
              <a:buChar char="●"/>
              <a:defRPr sz="1800" b="0" i="0" u="none" strike="noStrike" cap="none">
                <a:solidFill>
                  <a:srgbClr val="546973"/>
                </a:solidFill>
                <a:latin typeface="Varela Round"/>
                <a:ea typeface="Varela Round"/>
                <a:cs typeface="Varela Round"/>
                <a:sym typeface="Varela Round"/>
              </a:defRPr>
            </a:lvl7pPr>
            <a:lvl8pPr marL="3657600" marR="0" lvl="7" indent="-342900" algn="l" rtl="0">
              <a:lnSpc>
                <a:spcPct val="100000"/>
              </a:lnSpc>
              <a:spcBef>
                <a:spcPts val="0"/>
              </a:spcBef>
              <a:spcAft>
                <a:spcPts val="0"/>
              </a:spcAft>
              <a:buClr>
                <a:srgbClr val="546973"/>
              </a:buClr>
              <a:buSzPts val="1800"/>
              <a:buFont typeface="Varela Round"/>
              <a:buChar char="○"/>
              <a:defRPr sz="1800" b="0" i="0" u="none" strike="noStrike" cap="none">
                <a:solidFill>
                  <a:srgbClr val="546973"/>
                </a:solidFill>
                <a:latin typeface="Varela Round"/>
                <a:ea typeface="Varela Round"/>
                <a:cs typeface="Varela Round"/>
                <a:sym typeface="Varela Round"/>
              </a:defRPr>
            </a:lvl8pPr>
            <a:lvl9pPr marL="4114800" marR="0" lvl="8" indent="-342900" algn="l" rtl="0">
              <a:lnSpc>
                <a:spcPct val="100000"/>
              </a:lnSpc>
              <a:spcBef>
                <a:spcPts val="0"/>
              </a:spcBef>
              <a:spcAft>
                <a:spcPts val="0"/>
              </a:spcAft>
              <a:buClr>
                <a:srgbClr val="546973"/>
              </a:buClr>
              <a:buSzPts val="1800"/>
              <a:buFont typeface="Varela Round"/>
              <a:buChar char="■"/>
              <a:defRPr sz="1800" b="0" i="0" u="none" strike="noStrike" cap="none">
                <a:solidFill>
                  <a:srgbClr val="546973"/>
                </a:solidFill>
                <a:latin typeface="Varela Round"/>
                <a:ea typeface="Varela Round"/>
                <a:cs typeface="Varela Round"/>
                <a:sym typeface="Varela Round"/>
              </a:defRPr>
            </a:lvl9pPr>
          </a:lstStyle>
          <a:p>
            <a:pPr marL="0" indent="0" algn="ctr">
              <a:buFont typeface="Varela Round"/>
              <a:buNone/>
            </a:pPr>
            <a:r>
              <a:rPr lang="fr-CA" sz="3200" b="1" dirty="0">
                <a:solidFill>
                  <a:schemeClr val="tx1"/>
                </a:solidFill>
                <a:latin typeface="Century Gothic" panose="020B0502020202020204" pitchFamily="34" charset="0"/>
              </a:rPr>
              <a:t>L’origine du nom</a:t>
            </a:r>
            <a:endParaRPr lang="fr-CA" sz="2000" b="1" dirty="0">
              <a:solidFill>
                <a:schemeClr val="tx1"/>
              </a:solidFill>
              <a:latin typeface="Century Gothic" panose="020B0502020202020204" pitchFamily="34" charset="0"/>
            </a:endParaRPr>
          </a:p>
        </p:txBody>
      </p:sp>
      <p:sp>
        <p:nvSpPr>
          <p:cNvPr id="8" name="ZoneTexte 7">
            <a:extLst>
              <a:ext uri="{FF2B5EF4-FFF2-40B4-BE49-F238E27FC236}">
                <a16:creationId xmlns:a16="http://schemas.microsoft.com/office/drawing/2014/main" id="{DE467C62-D373-4C9F-A757-B726ECCCE788}"/>
              </a:ext>
            </a:extLst>
          </p:cNvPr>
          <p:cNvSpPr txBox="1"/>
          <p:nvPr/>
        </p:nvSpPr>
        <p:spPr>
          <a:xfrm>
            <a:off x="1174095" y="2912843"/>
            <a:ext cx="6795807" cy="1027012"/>
          </a:xfrm>
          <a:prstGeom prst="rect">
            <a:avLst/>
          </a:prstGeom>
          <a:noFill/>
        </p:spPr>
        <p:txBody>
          <a:bodyPr wrap="square">
            <a:spAutoFit/>
          </a:bodyPr>
          <a:lstStyle/>
          <a:p>
            <a:pPr algn="just">
              <a:lnSpc>
                <a:spcPct val="150000"/>
              </a:lnSpc>
            </a:pPr>
            <a:r>
              <a:rPr lang="fr-CA" sz="1400" dirty="0">
                <a:effectLst/>
                <a:latin typeface="Calibri" panose="020F0502020204030204" pitchFamily="34" charset="0"/>
                <a:ea typeface="Calibri" panose="020F0502020204030204" pitchFamily="34" charset="0"/>
                <a:cs typeface="Times New Roman" panose="02020603050405020304" pitchFamily="18" charset="0"/>
              </a:rPr>
              <a:t>Sur Internet, un troll est un individu qui utilise un moyen de télécommunication pour incommoder, harceler ou intimider une autre personne dans un but malicieux ou pour susciter la peur. Voilà l’origine du nom de la trousse.</a:t>
            </a:r>
            <a:endParaRPr lang="fr-CA" dirty="0"/>
          </a:p>
        </p:txBody>
      </p:sp>
      <p:sp>
        <p:nvSpPr>
          <p:cNvPr id="9" name="Google Shape;383;p38">
            <a:extLst>
              <a:ext uri="{FF2B5EF4-FFF2-40B4-BE49-F238E27FC236}">
                <a16:creationId xmlns:a16="http://schemas.microsoft.com/office/drawing/2014/main" id="{24D2FA68-83FB-4BDA-A55E-979D148DE918}"/>
              </a:ext>
            </a:extLst>
          </p:cNvPr>
          <p:cNvSpPr/>
          <p:nvPr/>
        </p:nvSpPr>
        <p:spPr>
          <a:xfrm rot="817837">
            <a:off x="6437639" y="1357831"/>
            <a:ext cx="1244490" cy="1382256"/>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solidFill>
              <a:schemeClr val="tx1"/>
            </a:solidFill>
          </a:ln>
        </p:spPr>
        <p:txBody>
          <a:bodyPr spcFirstLastPara="1" wrap="square" lIns="91425" tIns="91425" rIns="91425" bIns="91425" anchor="ctr" anchorCtr="0">
            <a:noAutofit/>
          </a:bodyPr>
          <a:lstStyle/>
          <a:p>
            <a:endParaRPr lang="fr-CA"/>
          </a:p>
        </p:txBody>
      </p:sp>
      <p:pic>
        <p:nvPicPr>
          <p:cNvPr id="7" name="Image 6" descr="Une image contenant texte&#10;&#10;Description générée automatiquement">
            <a:extLst>
              <a:ext uri="{FF2B5EF4-FFF2-40B4-BE49-F238E27FC236}">
                <a16:creationId xmlns:a16="http://schemas.microsoft.com/office/drawing/2014/main" id="{D0525B7B-0ADB-4ADE-B224-D4D72551028A}"/>
              </a:ext>
            </a:extLst>
          </p:cNvPr>
          <p:cNvPicPr>
            <a:picLocks noChangeAspect="1"/>
          </p:cNvPicPr>
          <p:nvPr/>
        </p:nvPicPr>
        <p:blipFill>
          <a:blip r:embed="rId3"/>
          <a:stretch>
            <a:fillRect/>
          </a:stretch>
        </p:blipFill>
        <p:spPr>
          <a:xfrm rot="21036125">
            <a:off x="98153" y="477099"/>
            <a:ext cx="3709564" cy="1507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ctrTitle"/>
          </p:nvPr>
        </p:nvSpPr>
        <p:spPr>
          <a:xfrm>
            <a:off x="300349" y="322923"/>
            <a:ext cx="8547707" cy="63711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latin typeface="Century Gothic" panose="020B0502020202020204" pitchFamily="34" charset="0"/>
              </a:rPr>
              <a:t>Ce qui se retrouve dans la trousse</a:t>
            </a:r>
            <a:endParaRPr dirty="0">
              <a:latin typeface="Century Gothic" panose="020B0502020202020204" pitchFamily="34" charset="0"/>
            </a:endParaRPr>
          </a:p>
        </p:txBody>
      </p:sp>
      <p:sp>
        <p:nvSpPr>
          <p:cNvPr id="20" name="AutoShape 2">
            <a:extLst>
              <a:ext uri="{FF2B5EF4-FFF2-40B4-BE49-F238E27FC236}">
                <a16:creationId xmlns:a16="http://schemas.microsoft.com/office/drawing/2014/main" id="{E4222B2E-7FB9-42A0-B765-1338A9F19067}"/>
              </a:ext>
            </a:extLst>
          </p:cNvPr>
          <p:cNvSpPr>
            <a:spLocks noChangeArrowheads="1"/>
          </p:cNvSpPr>
          <p:nvPr/>
        </p:nvSpPr>
        <p:spPr bwMode="auto">
          <a:xfrm>
            <a:off x="133123" y="1143000"/>
            <a:ext cx="8858398" cy="3794760"/>
          </a:xfrm>
          <a:prstGeom prst="roundRect">
            <a:avLst>
              <a:gd name="adj" fmla="val 16667"/>
            </a:avLst>
          </a:prstGeom>
          <a:solidFill>
            <a:srgbClr val="D9D9D9"/>
          </a:solidFill>
          <a:ln w="25400" algn="ctr">
            <a:solidFill>
              <a:srgbClr val="D9D9D9"/>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21" name="AutoShape 3">
            <a:extLst>
              <a:ext uri="{FF2B5EF4-FFF2-40B4-BE49-F238E27FC236}">
                <a16:creationId xmlns:a16="http://schemas.microsoft.com/office/drawing/2014/main" id="{5BB6C103-1821-4D9F-8B70-128E5BD31211}"/>
              </a:ext>
            </a:extLst>
          </p:cNvPr>
          <p:cNvSpPr>
            <a:spLocks noChangeArrowheads="1"/>
          </p:cNvSpPr>
          <p:nvPr/>
        </p:nvSpPr>
        <p:spPr bwMode="auto">
          <a:xfrm>
            <a:off x="3685932" y="1345699"/>
            <a:ext cx="1648825" cy="1149368"/>
          </a:xfrm>
          <a:prstGeom prst="foldedCorner">
            <a:avLst>
              <a:gd name="adj" fmla="val 12500"/>
            </a:avLst>
          </a:prstGeom>
          <a:solidFill>
            <a:srgbClr val="FFFFFF"/>
          </a:solidFill>
          <a:ln w="25400">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22" name="AutoShape 4">
            <a:extLst>
              <a:ext uri="{FF2B5EF4-FFF2-40B4-BE49-F238E27FC236}">
                <a16:creationId xmlns:a16="http://schemas.microsoft.com/office/drawing/2014/main" id="{112F5D7C-6494-4F0A-8958-1E4321B728C3}"/>
              </a:ext>
            </a:extLst>
          </p:cNvPr>
          <p:cNvSpPr>
            <a:spLocks noChangeArrowheads="1"/>
          </p:cNvSpPr>
          <p:nvPr/>
        </p:nvSpPr>
        <p:spPr bwMode="auto">
          <a:xfrm>
            <a:off x="5629032" y="1345698"/>
            <a:ext cx="1648825" cy="1149367"/>
          </a:xfrm>
          <a:prstGeom prst="foldedCorner">
            <a:avLst>
              <a:gd name="adj" fmla="val 12500"/>
            </a:avLst>
          </a:prstGeom>
          <a:solidFill>
            <a:srgbClr val="FFFFFF"/>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23" name="AutoShape 5">
            <a:extLst>
              <a:ext uri="{FF2B5EF4-FFF2-40B4-BE49-F238E27FC236}">
                <a16:creationId xmlns:a16="http://schemas.microsoft.com/office/drawing/2014/main" id="{AD1E1789-96F6-4E35-B08E-8203D2396573}"/>
              </a:ext>
            </a:extLst>
          </p:cNvPr>
          <p:cNvSpPr>
            <a:spLocks noChangeArrowheads="1"/>
          </p:cNvSpPr>
          <p:nvPr/>
        </p:nvSpPr>
        <p:spPr bwMode="auto">
          <a:xfrm>
            <a:off x="1701479" y="1345698"/>
            <a:ext cx="1647316" cy="1149369"/>
          </a:xfrm>
          <a:prstGeom prst="foldedCorner">
            <a:avLst>
              <a:gd name="adj" fmla="val 12500"/>
            </a:avLst>
          </a:prstGeom>
          <a:solidFill>
            <a:srgbClr val="FFFFFF"/>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24" name="AutoShape 7">
            <a:extLst>
              <a:ext uri="{FF2B5EF4-FFF2-40B4-BE49-F238E27FC236}">
                <a16:creationId xmlns:a16="http://schemas.microsoft.com/office/drawing/2014/main" id="{3DBD025F-18EB-48B8-9DEE-347AAA2BE741}"/>
              </a:ext>
            </a:extLst>
          </p:cNvPr>
          <p:cNvSpPr>
            <a:spLocks noChangeArrowheads="1"/>
          </p:cNvSpPr>
          <p:nvPr/>
        </p:nvSpPr>
        <p:spPr bwMode="auto">
          <a:xfrm>
            <a:off x="242768" y="2648429"/>
            <a:ext cx="1382764" cy="1823691"/>
          </a:xfrm>
          <a:prstGeom prst="foldedCorner">
            <a:avLst>
              <a:gd name="adj" fmla="val 12500"/>
            </a:avLst>
          </a:prstGeom>
          <a:solidFill>
            <a:srgbClr val="FFFFFF"/>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25" name="Text Box 8">
            <a:extLst>
              <a:ext uri="{FF2B5EF4-FFF2-40B4-BE49-F238E27FC236}">
                <a16:creationId xmlns:a16="http://schemas.microsoft.com/office/drawing/2014/main" id="{2D89886B-6204-45B8-A5B8-914995DD4B0D}"/>
              </a:ext>
            </a:extLst>
          </p:cNvPr>
          <p:cNvSpPr txBox="1">
            <a:spLocks noChangeArrowheads="1"/>
          </p:cNvSpPr>
          <p:nvPr/>
        </p:nvSpPr>
        <p:spPr bwMode="auto">
          <a:xfrm>
            <a:off x="3920723" y="1477892"/>
            <a:ext cx="1179241" cy="7961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fr-CA" altLang="fr-FR" sz="1200" b="0" i="0" u="none" strike="noStrike" cap="none" normalizeH="0" baseline="0" dirty="0">
                <a:ln>
                  <a:noFill/>
                </a:ln>
                <a:solidFill>
                  <a:srgbClr val="0070C0"/>
                </a:solidFill>
                <a:effectLst/>
                <a:latin typeface="Century Gothic" panose="020B0502020202020204" pitchFamily="34" charset="0"/>
              </a:rPr>
              <a:t>Lettre destinée</a:t>
            </a:r>
          </a:p>
          <a:p>
            <a:pPr marL="0" marR="0" lvl="0" indent="0" algn="ctr" defTabSz="914400" rtl="0" eaLnBrk="0" fontAlgn="base" latinLnBrk="0" hangingPunct="0">
              <a:lnSpc>
                <a:spcPct val="150000"/>
              </a:lnSpc>
              <a:spcBef>
                <a:spcPct val="0"/>
              </a:spcBef>
              <a:spcAft>
                <a:spcPct val="0"/>
              </a:spcAft>
              <a:buClrTx/>
              <a:buSzTx/>
              <a:buFontTx/>
              <a:buNone/>
              <a:tabLst/>
            </a:pPr>
            <a:r>
              <a:rPr kumimoji="0" lang="fr-CA" altLang="fr-FR" sz="1200" b="0" i="0" u="none" strike="noStrike" cap="none" normalizeH="0" baseline="0" dirty="0">
                <a:ln>
                  <a:noFill/>
                </a:ln>
                <a:solidFill>
                  <a:srgbClr val="0070C0"/>
                </a:solidFill>
                <a:effectLst/>
                <a:latin typeface="Century Gothic" panose="020B0502020202020204" pitchFamily="34" charset="0"/>
              </a:rPr>
              <a:t>aux parents </a:t>
            </a:r>
          </a:p>
          <a:p>
            <a:pPr marL="0" marR="0" lvl="0" indent="0" algn="ctr" defTabSz="914400" rtl="0" eaLnBrk="0" fontAlgn="base" latinLnBrk="0" hangingPunct="0">
              <a:lnSpc>
                <a:spcPct val="150000"/>
              </a:lnSpc>
              <a:spcBef>
                <a:spcPct val="0"/>
              </a:spcBef>
              <a:spcAft>
                <a:spcPct val="0"/>
              </a:spcAft>
              <a:buClrTx/>
              <a:buSzTx/>
              <a:buFontTx/>
              <a:buNone/>
              <a:tabLst/>
            </a:pPr>
            <a:r>
              <a:rPr kumimoji="0" lang="fr-CA" altLang="fr-FR" sz="1200" b="0" i="0" u="none" strike="noStrike" cap="none" normalizeH="0" baseline="0" dirty="0">
                <a:ln>
                  <a:noFill/>
                </a:ln>
                <a:solidFill>
                  <a:srgbClr val="0070C0"/>
                </a:solidFill>
                <a:effectLst/>
                <a:latin typeface="Century Gothic" panose="020B0502020202020204" pitchFamily="34" charset="0"/>
              </a:rPr>
              <a:t>de la victime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AutoShape 9">
            <a:extLst>
              <a:ext uri="{FF2B5EF4-FFF2-40B4-BE49-F238E27FC236}">
                <a16:creationId xmlns:a16="http://schemas.microsoft.com/office/drawing/2014/main" id="{7716D477-9E9C-47C7-92D8-1ABA0DF672E5}"/>
              </a:ext>
            </a:extLst>
          </p:cNvPr>
          <p:cNvSpPr>
            <a:spLocks noChangeArrowheads="1"/>
          </p:cNvSpPr>
          <p:nvPr/>
        </p:nvSpPr>
        <p:spPr bwMode="auto">
          <a:xfrm>
            <a:off x="1686224" y="2648432"/>
            <a:ext cx="1381497" cy="1823691"/>
          </a:xfrm>
          <a:prstGeom prst="foldedCorner">
            <a:avLst>
              <a:gd name="adj" fmla="val 12500"/>
            </a:avLst>
          </a:prstGeom>
          <a:solidFill>
            <a:srgbClr val="FFFFFF"/>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27" name="Text Box 10">
            <a:extLst>
              <a:ext uri="{FF2B5EF4-FFF2-40B4-BE49-F238E27FC236}">
                <a16:creationId xmlns:a16="http://schemas.microsoft.com/office/drawing/2014/main" id="{B9D09930-8641-45E1-89AD-FED0C95E9CF7}"/>
              </a:ext>
            </a:extLst>
          </p:cNvPr>
          <p:cNvSpPr txBox="1">
            <a:spLocks noChangeArrowheads="1"/>
          </p:cNvSpPr>
          <p:nvPr/>
        </p:nvSpPr>
        <p:spPr bwMode="auto">
          <a:xfrm>
            <a:off x="5863665" y="1577340"/>
            <a:ext cx="1179242" cy="7824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fr-CA" altLang="fr-FR" sz="1200" b="0" i="0" u="none" strike="noStrike" cap="none" normalizeH="0" baseline="0" dirty="0">
                <a:ln>
                  <a:noFill/>
                </a:ln>
                <a:solidFill>
                  <a:srgbClr val="0070C0"/>
                </a:solidFill>
                <a:effectLst/>
                <a:latin typeface="Century Gothic" panose="020B0502020202020204" pitchFamily="34" charset="0"/>
              </a:rPr>
              <a:t>Le parcours </a:t>
            </a:r>
          </a:p>
          <a:p>
            <a:pPr marL="0" marR="0" lvl="0" indent="0" algn="ctr" defTabSz="914400" rtl="0" eaLnBrk="0" fontAlgn="base" latinLnBrk="0" hangingPunct="0">
              <a:lnSpc>
                <a:spcPct val="150000"/>
              </a:lnSpc>
              <a:spcBef>
                <a:spcPct val="0"/>
              </a:spcBef>
              <a:spcAft>
                <a:spcPct val="0"/>
              </a:spcAft>
              <a:buClrTx/>
              <a:buSzTx/>
              <a:buFontTx/>
              <a:buNone/>
              <a:tabLst/>
            </a:pPr>
            <a:r>
              <a:rPr kumimoji="0" lang="fr-CA" altLang="fr-FR" sz="1200" b="0" i="0" u="none" strike="noStrike" cap="none" normalizeH="0" baseline="0" dirty="0">
                <a:ln>
                  <a:noFill/>
                </a:ln>
                <a:solidFill>
                  <a:srgbClr val="0070C0"/>
                </a:solidFill>
                <a:effectLst/>
                <a:latin typeface="Century Gothic" panose="020B0502020202020204" pitchFamily="34" charset="0"/>
              </a:rPr>
              <a:t>de la trousse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8" name="AutoShape 11">
            <a:extLst>
              <a:ext uri="{FF2B5EF4-FFF2-40B4-BE49-F238E27FC236}">
                <a16:creationId xmlns:a16="http://schemas.microsoft.com/office/drawing/2014/main" id="{EDE737E9-FF32-4206-8064-C0545CA95BED}"/>
              </a:ext>
            </a:extLst>
          </p:cNvPr>
          <p:cNvSpPr>
            <a:spLocks noChangeArrowheads="1"/>
          </p:cNvSpPr>
          <p:nvPr/>
        </p:nvSpPr>
        <p:spPr bwMode="auto">
          <a:xfrm>
            <a:off x="3141360" y="2648430"/>
            <a:ext cx="1381497" cy="2258850"/>
          </a:xfrm>
          <a:prstGeom prst="foldedCorner">
            <a:avLst>
              <a:gd name="adj" fmla="val 12500"/>
            </a:avLst>
          </a:prstGeom>
          <a:solidFill>
            <a:srgbClr val="FFFFFF"/>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29" name="Text Box 12">
            <a:extLst>
              <a:ext uri="{FF2B5EF4-FFF2-40B4-BE49-F238E27FC236}">
                <a16:creationId xmlns:a16="http://schemas.microsoft.com/office/drawing/2014/main" id="{133BDB8F-3F46-4D8A-BEF5-03CBD0AC5908}"/>
              </a:ext>
            </a:extLst>
          </p:cNvPr>
          <p:cNvSpPr txBox="1">
            <a:spLocks noChangeArrowheads="1"/>
          </p:cNvSpPr>
          <p:nvPr/>
        </p:nvSpPr>
        <p:spPr bwMode="auto">
          <a:xfrm>
            <a:off x="1747169" y="2864039"/>
            <a:ext cx="1296263" cy="635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100" b="0" i="0" u="none" strike="noStrike" cap="none" normalizeH="0" baseline="0" dirty="0">
                <a:ln>
                  <a:noFill/>
                </a:ln>
                <a:solidFill>
                  <a:srgbClr val="0070C0"/>
                </a:solidFill>
                <a:effectLst/>
                <a:latin typeface="Century Gothic" panose="020B0502020202020204" pitchFamily="34" charset="0"/>
              </a:rPr>
              <a:t>Fiche explicative  du processus judiciaire du</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30" name="AutoShape 13">
            <a:extLst>
              <a:ext uri="{FF2B5EF4-FFF2-40B4-BE49-F238E27FC236}">
                <a16:creationId xmlns:a16="http://schemas.microsoft.com/office/drawing/2014/main" id="{41BF095D-C1D5-48E5-8EBF-0D0117098511}"/>
              </a:ext>
            </a:extLst>
          </p:cNvPr>
          <p:cNvSpPr>
            <a:spLocks noChangeArrowheads="1"/>
          </p:cNvSpPr>
          <p:nvPr/>
        </p:nvSpPr>
        <p:spPr bwMode="auto">
          <a:xfrm>
            <a:off x="4601046" y="2648429"/>
            <a:ext cx="1382764" cy="1823691"/>
          </a:xfrm>
          <a:prstGeom prst="foldedCorner">
            <a:avLst>
              <a:gd name="adj" fmla="val 12500"/>
            </a:avLst>
          </a:prstGeom>
          <a:solidFill>
            <a:srgbClr val="FFFFFF"/>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31" name="Text Box 14">
            <a:extLst>
              <a:ext uri="{FF2B5EF4-FFF2-40B4-BE49-F238E27FC236}">
                <a16:creationId xmlns:a16="http://schemas.microsoft.com/office/drawing/2014/main" id="{DE371674-E1FA-416F-BAC5-FE84EAF01A9E}"/>
              </a:ext>
            </a:extLst>
          </p:cNvPr>
          <p:cNvSpPr txBox="1">
            <a:spLocks noChangeArrowheads="1"/>
          </p:cNvSpPr>
          <p:nvPr/>
        </p:nvSpPr>
        <p:spPr bwMode="auto">
          <a:xfrm>
            <a:off x="3252342" y="2779549"/>
            <a:ext cx="1179242" cy="6245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100" b="0" i="0" u="none" strike="noStrike" cap="none" normalizeH="0" baseline="0" dirty="0">
                <a:ln>
                  <a:noFill/>
                </a:ln>
                <a:solidFill>
                  <a:srgbClr val="0070C0"/>
                </a:solidFill>
                <a:effectLst/>
                <a:latin typeface="Century Gothic" panose="020B0502020202020204" pitchFamily="34" charset="0"/>
              </a:rPr>
              <a:t>Fiche avec des coordonnées de ressources</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32" name="AutoShape 15">
            <a:extLst>
              <a:ext uri="{FF2B5EF4-FFF2-40B4-BE49-F238E27FC236}">
                <a16:creationId xmlns:a16="http://schemas.microsoft.com/office/drawing/2014/main" id="{E4287AE5-A815-4617-A0BA-BE6CA6E13CBA}"/>
              </a:ext>
            </a:extLst>
          </p:cNvPr>
          <p:cNvSpPr>
            <a:spLocks noChangeArrowheads="1"/>
          </p:cNvSpPr>
          <p:nvPr/>
        </p:nvSpPr>
        <p:spPr bwMode="auto">
          <a:xfrm>
            <a:off x="6058392" y="2648428"/>
            <a:ext cx="1381497" cy="1823691"/>
          </a:xfrm>
          <a:prstGeom prst="foldedCorner">
            <a:avLst>
              <a:gd name="adj" fmla="val 12500"/>
            </a:avLst>
          </a:prstGeom>
          <a:solidFill>
            <a:srgbClr val="FFFFFF"/>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33" name="Text Box 16">
            <a:extLst>
              <a:ext uri="{FF2B5EF4-FFF2-40B4-BE49-F238E27FC236}">
                <a16:creationId xmlns:a16="http://schemas.microsoft.com/office/drawing/2014/main" id="{20CDD3FE-B55E-4D91-AFC1-A1AC2CA35A7E}"/>
              </a:ext>
            </a:extLst>
          </p:cNvPr>
          <p:cNvSpPr txBox="1">
            <a:spLocks noChangeArrowheads="1"/>
          </p:cNvSpPr>
          <p:nvPr/>
        </p:nvSpPr>
        <p:spPr bwMode="auto">
          <a:xfrm>
            <a:off x="4695072" y="2879561"/>
            <a:ext cx="1269837" cy="4514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100" b="0" i="0" u="none" strike="noStrike" cap="none" normalizeH="0" baseline="0" dirty="0">
                <a:ln>
                  <a:noFill/>
                </a:ln>
                <a:solidFill>
                  <a:srgbClr val="0070C0"/>
                </a:solidFill>
                <a:effectLst/>
                <a:latin typeface="Century Gothic" panose="020B0502020202020204" pitchFamily="34" charset="0"/>
              </a:rPr>
              <a:t>Fiche explicative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100" b="0" i="0" u="none" strike="noStrike" cap="none" normalizeH="0" baseline="0" dirty="0">
                <a:ln>
                  <a:noFill/>
                </a:ln>
                <a:solidFill>
                  <a:srgbClr val="0070C0"/>
                </a:solidFill>
                <a:effectLst/>
                <a:latin typeface="Century Gothic" panose="020B0502020202020204" pitchFamily="34" charset="0"/>
              </a:rPr>
              <a:t>du lien Internet</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34" name="AutoShape 17">
            <a:extLst>
              <a:ext uri="{FF2B5EF4-FFF2-40B4-BE49-F238E27FC236}">
                <a16:creationId xmlns:a16="http://schemas.microsoft.com/office/drawing/2014/main" id="{5C48E19F-0982-496F-AA79-46C6FF04C3D3}"/>
              </a:ext>
            </a:extLst>
          </p:cNvPr>
          <p:cNvSpPr>
            <a:spLocks noChangeArrowheads="1"/>
          </p:cNvSpPr>
          <p:nvPr/>
        </p:nvSpPr>
        <p:spPr bwMode="auto">
          <a:xfrm>
            <a:off x="7500101" y="2648427"/>
            <a:ext cx="1381497" cy="1823691"/>
          </a:xfrm>
          <a:prstGeom prst="foldedCorner">
            <a:avLst>
              <a:gd name="adj" fmla="val 12500"/>
            </a:avLst>
          </a:prstGeom>
          <a:solidFill>
            <a:srgbClr val="FFFFFF"/>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CA"/>
          </a:p>
        </p:txBody>
      </p:sp>
      <p:sp>
        <p:nvSpPr>
          <p:cNvPr id="35" name="Text Box 18">
            <a:extLst>
              <a:ext uri="{FF2B5EF4-FFF2-40B4-BE49-F238E27FC236}">
                <a16:creationId xmlns:a16="http://schemas.microsoft.com/office/drawing/2014/main" id="{5DE5CE9D-32C7-4AC0-A385-DA73568E40C7}"/>
              </a:ext>
            </a:extLst>
          </p:cNvPr>
          <p:cNvSpPr txBox="1">
            <a:spLocks noChangeArrowheads="1"/>
          </p:cNvSpPr>
          <p:nvPr/>
        </p:nvSpPr>
        <p:spPr bwMode="auto">
          <a:xfrm>
            <a:off x="7601230" y="2886706"/>
            <a:ext cx="1179241" cy="844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100" b="0" i="0" u="none" strike="noStrike" cap="none" normalizeH="0" baseline="0" dirty="0">
                <a:ln>
                  <a:noFill/>
                </a:ln>
                <a:solidFill>
                  <a:srgbClr val="0070C0"/>
                </a:solidFill>
                <a:effectLst/>
                <a:latin typeface="Century Gothic" panose="020B0502020202020204" pitchFamily="34" charset="0"/>
              </a:rPr>
              <a:t>Fiche sur les recours civils du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6" name="Text Box 19">
            <a:extLst>
              <a:ext uri="{FF2B5EF4-FFF2-40B4-BE49-F238E27FC236}">
                <a16:creationId xmlns:a16="http://schemas.microsoft.com/office/drawing/2014/main" id="{DE693491-18EE-4F86-AEE9-D91013C8FE2F}"/>
              </a:ext>
            </a:extLst>
          </p:cNvPr>
          <p:cNvSpPr txBox="1">
            <a:spLocks noChangeArrowheads="1"/>
          </p:cNvSpPr>
          <p:nvPr/>
        </p:nvSpPr>
        <p:spPr bwMode="auto">
          <a:xfrm>
            <a:off x="1918649" y="1569720"/>
            <a:ext cx="1177733" cy="8534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fr-CA" altLang="fr-FR" sz="1200" b="0" i="0" u="none" strike="noStrike" cap="none" normalizeH="0" baseline="0" dirty="0">
                <a:ln>
                  <a:noFill/>
                </a:ln>
                <a:solidFill>
                  <a:srgbClr val="0070C0"/>
                </a:solidFill>
                <a:effectLst/>
                <a:latin typeface="Century Gothic" panose="020B0502020202020204" pitchFamily="34" charset="0"/>
              </a:rPr>
              <a:t>Lettre de</a:t>
            </a:r>
          </a:p>
          <a:p>
            <a:pPr marL="0" marR="0" lvl="0" indent="0" algn="ctr" defTabSz="914400" rtl="0" eaLnBrk="0" fontAlgn="base" latinLnBrk="0" hangingPunct="0">
              <a:lnSpc>
                <a:spcPct val="150000"/>
              </a:lnSpc>
              <a:spcBef>
                <a:spcPct val="0"/>
              </a:spcBef>
              <a:spcAft>
                <a:spcPct val="0"/>
              </a:spcAft>
              <a:buClrTx/>
              <a:buSzTx/>
              <a:buFontTx/>
              <a:buNone/>
              <a:tabLst/>
            </a:pPr>
            <a:r>
              <a:rPr kumimoji="0" lang="fr-CA" altLang="fr-FR" sz="1200" b="0" i="0" u="none" strike="noStrike" cap="none" normalizeH="0" baseline="0" dirty="0">
                <a:ln>
                  <a:noFill/>
                </a:ln>
                <a:solidFill>
                  <a:srgbClr val="0070C0"/>
                </a:solidFill>
                <a:effectLst/>
                <a:latin typeface="Century Gothic" panose="020B0502020202020204" pitchFamily="34" charset="0"/>
              </a:rPr>
              <a:t>présentation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7" name="Text Box 20">
            <a:extLst>
              <a:ext uri="{FF2B5EF4-FFF2-40B4-BE49-F238E27FC236}">
                <a16:creationId xmlns:a16="http://schemas.microsoft.com/office/drawing/2014/main" id="{CA7DEF24-EFB5-4DA1-A6FC-CD73AA8F5175}"/>
              </a:ext>
            </a:extLst>
          </p:cNvPr>
          <p:cNvSpPr txBox="1">
            <a:spLocks noChangeArrowheads="1"/>
          </p:cNvSpPr>
          <p:nvPr/>
        </p:nvSpPr>
        <p:spPr bwMode="auto">
          <a:xfrm>
            <a:off x="334736" y="2781594"/>
            <a:ext cx="1241568" cy="635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100" b="0" i="0" u="none" strike="noStrike" cap="none" normalizeH="0" baseline="0" dirty="0">
                <a:ln>
                  <a:noFill/>
                </a:ln>
                <a:solidFill>
                  <a:srgbClr val="0070C0"/>
                </a:solidFill>
                <a:effectLst/>
                <a:latin typeface="Century Gothic" panose="020B0502020202020204" pitchFamily="34" charset="0"/>
              </a:rPr>
              <a:t>Fiche explicative des infractions du Code Criminel par </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
        <p:nvSpPr>
          <p:cNvPr id="38" name="Text Box 21">
            <a:extLst>
              <a:ext uri="{FF2B5EF4-FFF2-40B4-BE49-F238E27FC236}">
                <a16:creationId xmlns:a16="http://schemas.microsoft.com/office/drawing/2014/main" id="{DEAAAEBD-57B9-49E8-8D91-CD1B05A206FA}"/>
              </a:ext>
            </a:extLst>
          </p:cNvPr>
          <p:cNvSpPr txBox="1">
            <a:spLocks noChangeArrowheads="1"/>
          </p:cNvSpPr>
          <p:nvPr/>
        </p:nvSpPr>
        <p:spPr bwMode="auto">
          <a:xfrm>
            <a:off x="6159521" y="2808125"/>
            <a:ext cx="1179241" cy="8430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fr-FR" sz="1100" b="0" i="0" u="none" strike="noStrike" cap="none" normalizeH="0" baseline="0" dirty="0">
                <a:ln>
                  <a:noFill/>
                </a:ln>
                <a:solidFill>
                  <a:srgbClr val="0070C0"/>
                </a:solidFill>
                <a:effectLst/>
                <a:latin typeface="Century Gothic" panose="020B0502020202020204" pitchFamily="34" charset="0"/>
              </a:rPr>
              <a:t>Fiche sur la justice réparatrice de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9" name="Picture 3" descr="Le Réseau des CAVAC rappelle l'existence de ressources gratuites et  confidentielles pour les victimes de violences sexuelles">
            <a:extLst>
              <a:ext uri="{FF2B5EF4-FFF2-40B4-BE49-F238E27FC236}">
                <a16:creationId xmlns:a16="http://schemas.microsoft.com/office/drawing/2014/main" id="{1A9C9C0F-9684-4037-BD59-787705594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74" t="28134" r="22870" b="25455"/>
          <a:stretch>
            <a:fillRect/>
          </a:stretch>
        </p:blipFill>
        <p:spPr bwMode="auto">
          <a:xfrm>
            <a:off x="1761671" y="3570872"/>
            <a:ext cx="1176040" cy="55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0" name="Picture 4" descr="Logo, armoiries et fleur emblématique | Site officiel de la Ville de Trois- Rivières">
            <a:extLst>
              <a:ext uri="{FF2B5EF4-FFF2-40B4-BE49-F238E27FC236}">
                <a16:creationId xmlns:a16="http://schemas.microsoft.com/office/drawing/2014/main" id="{7945BC42-E23B-48DC-9DE2-DDD309998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683" y="3517506"/>
            <a:ext cx="565980" cy="63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 name="Picture 5" descr="ADAJ | Accès au Droit et à la Justice">
            <a:extLst>
              <a:ext uri="{FF2B5EF4-FFF2-40B4-BE49-F238E27FC236}">
                <a16:creationId xmlns:a16="http://schemas.microsoft.com/office/drawing/2014/main" id="{4DAA2454-5171-4201-9206-8A062CADD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048" r="8844" b="18951"/>
          <a:stretch>
            <a:fillRect/>
          </a:stretch>
        </p:blipFill>
        <p:spPr bwMode="auto">
          <a:xfrm>
            <a:off x="7398974" y="3467508"/>
            <a:ext cx="1449082" cy="70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2" name="Picture 6" descr="Équijustice - Médiation citoyenne Varennes - Varennes et Cie - Actualités,  tendances, passions, mode de vie">
            <a:extLst>
              <a:ext uri="{FF2B5EF4-FFF2-40B4-BE49-F238E27FC236}">
                <a16:creationId xmlns:a16="http://schemas.microsoft.com/office/drawing/2014/main" id="{F0946FBE-CBEA-41CA-9FBF-CC212B3E0B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12" t="23532" r="7007" b="20662"/>
          <a:stretch>
            <a:fillRect/>
          </a:stretch>
        </p:blipFill>
        <p:spPr bwMode="auto">
          <a:xfrm>
            <a:off x="6103095" y="3632085"/>
            <a:ext cx="1265773" cy="40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3" name="Picture 7" descr="Jeunesse, J’écoute">
            <a:extLst>
              <a:ext uri="{FF2B5EF4-FFF2-40B4-BE49-F238E27FC236}">
                <a16:creationId xmlns:a16="http://schemas.microsoft.com/office/drawing/2014/main" id="{986D469B-C935-4347-9236-E32F34E018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3748" b="-10421"/>
          <a:stretch/>
        </p:blipFill>
        <p:spPr bwMode="auto">
          <a:xfrm>
            <a:off x="3206287" y="4554867"/>
            <a:ext cx="1284094" cy="19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4" name="Picture 8" descr="Tel-Jeunes">
            <a:extLst>
              <a:ext uri="{FF2B5EF4-FFF2-40B4-BE49-F238E27FC236}">
                <a16:creationId xmlns:a16="http://schemas.microsoft.com/office/drawing/2014/main" id="{F60BCEDB-3138-4CE3-92E0-39ECFE6CC1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6287" y="3336866"/>
            <a:ext cx="1369840" cy="39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5" name="Picture 9">
            <a:extLst>
              <a:ext uri="{FF2B5EF4-FFF2-40B4-BE49-F238E27FC236}">
                <a16:creationId xmlns:a16="http://schemas.microsoft.com/office/drawing/2014/main" id="{2AB80AF5-3E1B-451A-A708-E4DB209F7A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8041" t="8498" r="10721" b="9641"/>
          <a:stretch>
            <a:fillRect/>
          </a:stretch>
        </p:blipFill>
        <p:spPr bwMode="auto">
          <a:xfrm>
            <a:off x="3610864" y="3699075"/>
            <a:ext cx="497999" cy="50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6" name="Picture 3" descr="ÉDUCALOI - As-tu mon numéro?">
            <a:extLst>
              <a:ext uri="{FF2B5EF4-FFF2-40B4-BE49-F238E27FC236}">
                <a16:creationId xmlns:a16="http://schemas.microsoft.com/office/drawing/2014/main" id="{C69D5123-0175-47FF-A2F0-4FE43F923B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5339" t="10393" r="34534" b="41626"/>
          <a:stretch>
            <a:fillRect/>
          </a:stretch>
        </p:blipFill>
        <p:spPr bwMode="auto">
          <a:xfrm>
            <a:off x="692410" y="3541528"/>
            <a:ext cx="483480" cy="51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7" name="Picture 4" descr="ÉDUCALOI - As-tu mon numéro?">
            <a:extLst>
              <a:ext uri="{FF2B5EF4-FFF2-40B4-BE49-F238E27FC236}">
                <a16:creationId xmlns:a16="http://schemas.microsoft.com/office/drawing/2014/main" id="{43259542-5495-49D0-9E54-5C59BDE162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2059" t="61983" r="11716" b="12784"/>
          <a:stretch>
            <a:fillRect/>
          </a:stretch>
        </p:blipFill>
        <p:spPr bwMode="auto">
          <a:xfrm>
            <a:off x="472816" y="4027189"/>
            <a:ext cx="8912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8" name="Picture 7" descr="Jeunesse, J’écoute">
            <a:extLst>
              <a:ext uri="{FF2B5EF4-FFF2-40B4-BE49-F238E27FC236}">
                <a16:creationId xmlns:a16="http://schemas.microsoft.com/office/drawing/2014/main" id="{D8213F3C-C6B9-4BF6-95E8-35EF5B5C51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001" t="7725"/>
          <a:stretch/>
        </p:blipFill>
        <p:spPr bwMode="auto">
          <a:xfrm>
            <a:off x="3572574" y="4282630"/>
            <a:ext cx="447213" cy="28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29" grpId="0"/>
      <p:bldP spid="30" grpId="0" animBg="1"/>
      <p:bldP spid="31" grpId="0"/>
      <p:bldP spid="32" grpId="0" animBg="1"/>
      <p:bldP spid="33" grpId="0"/>
      <p:bldP spid="34" grpId="0" animBg="1"/>
      <p:bldP spid="35"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A5A530A-D87A-41A4-A95F-EF74D603B0F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CA" smtClean="0"/>
              <a:t>6</a:t>
            </a:fld>
            <a:endParaRPr lang="fr-CA"/>
          </a:p>
        </p:txBody>
      </p:sp>
      <p:sp>
        <p:nvSpPr>
          <p:cNvPr id="3" name="Google Shape;229;p15">
            <a:extLst>
              <a:ext uri="{FF2B5EF4-FFF2-40B4-BE49-F238E27FC236}">
                <a16:creationId xmlns:a16="http://schemas.microsoft.com/office/drawing/2014/main" id="{C034E421-AD89-43A6-8D64-916D7AFFF193}"/>
              </a:ext>
            </a:extLst>
          </p:cNvPr>
          <p:cNvSpPr txBox="1">
            <a:spLocks/>
          </p:cNvSpPr>
          <p:nvPr/>
        </p:nvSpPr>
        <p:spPr>
          <a:xfrm>
            <a:off x="300349" y="322923"/>
            <a:ext cx="8547707" cy="63711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CA" dirty="0">
              <a:latin typeface="Century Gothic" panose="020B0502020202020204" pitchFamily="34" charset="0"/>
            </a:endParaRPr>
          </a:p>
        </p:txBody>
      </p:sp>
      <p:sp>
        <p:nvSpPr>
          <p:cNvPr id="4" name="Google Shape;229;p15">
            <a:extLst>
              <a:ext uri="{FF2B5EF4-FFF2-40B4-BE49-F238E27FC236}">
                <a16:creationId xmlns:a16="http://schemas.microsoft.com/office/drawing/2014/main" id="{4F69CD94-E0C6-4118-8103-72E53A9D3CCC}"/>
              </a:ext>
            </a:extLst>
          </p:cNvPr>
          <p:cNvSpPr txBox="1">
            <a:spLocks/>
          </p:cNvSpPr>
          <p:nvPr/>
        </p:nvSpPr>
        <p:spPr>
          <a:xfrm>
            <a:off x="1537252" y="960038"/>
            <a:ext cx="6069496" cy="63711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3600" b="1" dirty="0">
                <a:solidFill>
                  <a:schemeClr val="bg1"/>
                </a:solidFill>
                <a:latin typeface="Century Gothic" panose="020B0502020202020204" pitchFamily="34" charset="0"/>
              </a:rPr>
              <a:t>La trousse est disponible:</a:t>
            </a:r>
          </a:p>
        </p:txBody>
      </p:sp>
      <p:sp>
        <p:nvSpPr>
          <p:cNvPr id="5" name="Google Shape;229;p15">
            <a:extLst>
              <a:ext uri="{FF2B5EF4-FFF2-40B4-BE49-F238E27FC236}">
                <a16:creationId xmlns:a16="http://schemas.microsoft.com/office/drawing/2014/main" id="{A468293F-0417-48F2-9497-7EBF8FE8700C}"/>
              </a:ext>
            </a:extLst>
          </p:cNvPr>
          <p:cNvSpPr txBox="1">
            <a:spLocks/>
          </p:cNvSpPr>
          <p:nvPr/>
        </p:nvSpPr>
        <p:spPr>
          <a:xfrm>
            <a:off x="394770" y="2129316"/>
            <a:ext cx="8354460" cy="167388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2800" b="1" dirty="0">
                <a:solidFill>
                  <a:schemeClr val="bg1"/>
                </a:solidFill>
                <a:latin typeface="Century Gothic" panose="020B0502020202020204" pitchFamily="34" charset="0"/>
              </a:rPr>
              <a:t>1. En version papier à votre école</a:t>
            </a:r>
          </a:p>
          <a:p>
            <a:pPr algn="ctr"/>
            <a:endParaRPr lang="fr-CA" sz="2800" b="1" dirty="0">
              <a:solidFill>
                <a:schemeClr val="bg1"/>
              </a:solidFill>
              <a:latin typeface="Century Gothic" panose="020B0502020202020204" pitchFamily="34" charset="0"/>
            </a:endParaRPr>
          </a:p>
          <a:p>
            <a:pPr algn="ctr"/>
            <a:r>
              <a:rPr lang="fr-CA" sz="2800" b="1" dirty="0">
                <a:solidFill>
                  <a:schemeClr val="bg1"/>
                </a:solidFill>
                <a:latin typeface="Century Gothic" panose="020B0502020202020204" pitchFamily="34" charset="0"/>
              </a:rPr>
              <a:t>2. Sur le site web www.latrousseanti-troll.com</a:t>
            </a:r>
          </a:p>
        </p:txBody>
      </p:sp>
      <p:pic>
        <p:nvPicPr>
          <p:cNvPr id="7" name="Image 6">
            <a:extLst>
              <a:ext uri="{FF2B5EF4-FFF2-40B4-BE49-F238E27FC236}">
                <a16:creationId xmlns:a16="http://schemas.microsoft.com/office/drawing/2014/main" id="{59910629-B45D-4231-B2DB-3EB6ABB3D340}"/>
              </a:ext>
            </a:extLst>
          </p:cNvPr>
          <p:cNvPicPr>
            <a:picLocks noChangeAspect="1"/>
          </p:cNvPicPr>
          <p:nvPr/>
        </p:nvPicPr>
        <p:blipFill>
          <a:blip r:embed="rId2"/>
          <a:stretch>
            <a:fillRect/>
          </a:stretch>
        </p:blipFill>
        <p:spPr>
          <a:xfrm rot="21026663">
            <a:off x="6348471" y="3921630"/>
            <a:ext cx="996481" cy="996481"/>
          </a:xfrm>
          <a:prstGeom prst="rect">
            <a:avLst/>
          </a:prstGeom>
          <a:effectLst>
            <a:outerShdw blurRad="50800" dist="38100" dir="18900000" algn="bl" rotWithShape="0">
              <a:prstClr val="black">
                <a:alpha val="40000"/>
              </a:prstClr>
            </a:outerShdw>
          </a:effectLst>
        </p:spPr>
      </p:pic>
      <p:pic>
        <p:nvPicPr>
          <p:cNvPr id="6" name="Image 5">
            <a:extLst>
              <a:ext uri="{FF2B5EF4-FFF2-40B4-BE49-F238E27FC236}">
                <a16:creationId xmlns:a16="http://schemas.microsoft.com/office/drawing/2014/main" id="{326C0706-6521-4CDF-B673-9BC6EC1AFEB3}"/>
              </a:ext>
            </a:extLst>
          </p:cNvPr>
          <p:cNvPicPr>
            <a:picLocks noChangeAspect="1"/>
          </p:cNvPicPr>
          <p:nvPr/>
        </p:nvPicPr>
        <p:blipFill>
          <a:blip r:embed="rId2"/>
          <a:stretch>
            <a:fillRect/>
          </a:stretch>
        </p:blipFill>
        <p:spPr>
          <a:xfrm rot="921311">
            <a:off x="7289064" y="3883277"/>
            <a:ext cx="996481" cy="99648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34950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title"/>
          </p:nvPr>
        </p:nvSpPr>
        <p:spPr>
          <a:xfrm>
            <a:off x="868550" y="85724"/>
            <a:ext cx="7407000" cy="7491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Century Gothic" panose="020B0502020202020204" pitchFamily="34" charset="0"/>
              </a:rPr>
              <a:t>Le</a:t>
            </a:r>
            <a:r>
              <a:rPr lang="en" sz="3200" dirty="0">
                <a:latin typeface="Century Gothic" panose="020B0502020202020204" pitchFamily="34" charset="0"/>
              </a:rPr>
              <a:t> </a:t>
            </a:r>
            <a:r>
              <a:rPr lang="en" sz="3600" dirty="0">
                <a:latin typeface="Century Gothic" panose="020B0502020202020204" pitchFamily="34" charset="0"/>
              </a:rPr>
              <a:t>fonctionnement</a:t>
            </a:r>
            <a:r>
              <a:rPr lang="en" sz="3200" dirty="0">
                <a:latin typeface="Century Gothic" panose="020B0502020202020204" pitchFamily="34" charset="0"/>
              </a:rPr>
              <a:t> </a:t>
            </a:r>
            <a:r>
              <a:rPr lang="en" sz="3600" dirty="0">
                <a:latin typeface="Century Gothic" panose="020B0502020202020204" pitchFamily="34" charset="0"/>
              </a:rPr>
              <a:t>de la trousse</a:t>
            </a:r>
            <a:endParaRPr sz="3200" dirty="0">
              <a:latin typeface="Century Gothic" panose="020B0502020202020204" pitchFamily="34" charset="0"/>
            </a:endParaRPr>
          </a:p>
        </p:txBody>
      </p:sp>
      <p:sp>
        <p:nvSpPr>
          <p:cNvPr id="243" name="Google Shape;243;p17"/>
          <p:cNvSpPr txBox="1">
            <a:spLocks noGrp="1"/>
          </p:cNvSpPr>
          <p:nvPr>
            <p:ph type="body" idx="1"/>
          </p:nvPr>
        </p:nvSpPr>
        <p:spPr>
          <a:xfrm>
            <a:off x="152400" y="1270906"/>
            <a:ext cx="8839200" cy="3198700"/>
          </a:xfrm>
          <a:prstGeom prst="rect">
            <a:avLst/>
          </a:prstGeom>
        </p:spPr>
        <p:txBody>
          <a:bodyPr spcFirstLastPara="1" wrap="square" lIns="91425" tIns="91425" rIns="91425" bIns="91425" anchor="t" anchorCtr="0">
            <a:noAutofit/>
          </a:bodyPr>
          <a:lstStyle/>
          <a:p>
            <a:pPr marL="50800" lvl="0" indent="0" algn="just" rtl="0">
              <a:lnSpc>
                <a:spcPct val="150000"/>
              </a:lnSpc>
              <a:spcBef>
                <a:spcPts val="600"/>
              </a:spcBef>
              <a:spcAft>
                <a:spcPts val="0"/>
              </a:spcAft>
              <a:buSzPts val="2800"/>
              <a:buNone/>
            </a:pPr>
            <a:r>
              <a:rPr lang="fr-CA" sz="1400" dirty="0">
                <a:solidFill>
                  <a:srgbClr val="000000"/>
                </a:solidFill>
                <a:latin typeface="Calibri" panose="020F0502020204030204" pitchFamily="34" charset="0"/>
                <a:cs typeface="Calibri" panose="020F0502020204030204" pitchFamily="34" charset="0"/>
              </a:rPr>
              <a:t>1. Un élève de votre école est victime de cyberintimidation et il vient à votre rencontre.</a:t>
            </a:r>
          </a:p>
          <a:p>
            <a:pPr marL="50800" lvl="0" indent="0" algn="just" rtl="0">
              <a:lnSpc>
                <a:spcPct val="150000"/>
              </a:lnSpc>
              <a:spcBef>
                <a:spcPts val="600"/>
              </a:spcBef>
              <a:spcAft>
                <a:spcPts val="0"/>
              </a:spcAft>
              <a:buSzPts val="2800"/>
              <a:buNone/>
            </a:pPr>
            <a:endParaRPr lang="fr-CA" sz="1400" dirty="0">
              <a:solidFill>
                <a:srgbClr val="000000"/>
              </a:solidFill>
              <a:latin typeface="Calibri" panose="020F0502020204030204" pitchFamily="34" charset="0"/>
              <a:cs typeface="Calibri" panose="020F0502020204030204" pitchFamily="34" charset="0"/>
            </a:endParaRPr>
          </a:p>
          <a:p>
            <a:pPr marL="50800" lvl="0" indent="0" algn="just" rtl="0">
              <a:lnSpc>
                <a:spcPct val="150000"/>
              </a:lnSpc>
              <a:spcBef>
                <a:spcPts val="600"/>
              </a:spcBef>
              <a:spcAft>
                <a:spcPts val="0"/>
              </a:spcAft>
              <a:buSzPts val="2800"/>
              <a:buNone/>
            </a:pPr>
            <a:r>
              <a:rPr lang="fr-CA" sz="1400" dirty="0">
                <a:solidFill>
                  <a:srgbClr val="000000"/>
                </a:solidFill>
                <a:latin typeface="Calibri" panose="020F0502020204030204" pitchFamily="34" charset="0"/>
                <a:cs typeface="Calibri" panose="020F0502020204030204" pitchFamily="34" charset="0"/>
              </a:rPr>
              <a:t>2. Vous lui remettez une trousse anti-troll dans laquelle se trouvent les documents précédemment expliqués. </a:t>
            </a:r>
            <a:r>
              <a:rPr lang="fr-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L’objectif est de diffuser le maximum d’informations à l’élève pour lui permettre de choisir une solution qui lui convient. La victime doit se sentir confortable dans son processus pour éviter un traumatisme supplémentaire. </a:t>
            </a:r>
          </a:p>
          <a:p>
            <a:pPr marL="50800" lvl="0" indent="0" algn="just" rtl="0">
              <a:lnSpc>
                <a:spcPct val="150000"/>
              </a:lnSpc>
              <a:spcBef>
                <a:spcPts val="600"/>
              </a:spcBef>
              <a:spcAft>
                <a:spcPts val="0"/>
              </a:spcAft>
              <a:buSzPts val="2800"/>
              <a:buNone/>
            </a:pPr>
            <a:endParaRPr lang="fr-CA" sz="1400" dirty="0">
              <a:solidFill>
                <a:srgbClr val="000000"/>
              </a:solidFill>
              <a:latin typeface="Calibri" panose="020F0502020204030204" pitchFamily="34" charset="0"/>
              <a:cs typeface="Calibri" panose="020F0502020204030204" pitchFamily="34" charset="0"/>
            </a:endParaRPr>
          </a:p>
          <a:p>
            <a:pPr marL="50800" lvl="0" indent="0" algn="just" rtl="0">
              <a:lnSpc>
                <a:spcPct val="150000"/>
              </a:lnSpc>
              <a:spcBef>
                <a:spcPts val="600"/>
              </a:spcBef>
              <a:spcAft>
                <a:spcPts val="0"/>
              </a:spcAft>
              <a:buSzPts val="2800"/>
              <a:buNone/>
            </a:pPr>
            <a:r>
              <a:rPr lang="fr-CA" sz="1400" dirty="0">
                <a:solidFill>
                  <a:srgbClr val="000000"/>
                </a:solidFill>
                <a:latin typeface="Calibri" panose="020F0502020204030204" pitchFamily="34" charset="0"/>
                <a:cs typeface="Calibri" panose="020F0502020204030204" pitchFamily="34" charset="0"/>
              </a:rPr>
              <a:t>3. Si l’élève est victime d’une infraction criminelle et qu’il désire l’implication d’un policier, deux choix s’offriront à lui.</a:t>
            </a:r>
            <a:endParaRPr sz="1400" dirty="0">
              <a:solidFill>
                <a:srgbClr val="000000"/>
              </a:solidFill>
              <a:latin typeface="Calibri" panose="020F0502020204030204" pitchFamily="34" charset="0"/>
              <a:cs typeface="Calibri" panose="020F0502020204030204" pitchFamily="34" charset="0"/>
            </a:endParaRPr>
          </a:p>
        </p:txBody>
      </p:sp>
      <p:grpSp>
        <p:nvGrpSpPr>
          <p:cNvPr id="5" name="Google Shape;901;p47">
            <a:extLst>
              <a:ext uri="{FF2B5EF4-FFF2-40B4-BE49-F238E27FC236}">
                <a16:creationId xmlns:a16="http://schemas.microsoft.com/office/drawing/2014/main" id="{2A3C5DF4-E5A7-4290-97CA-07ACD0CB8107}"/>
              </a:ext>
            </a:extLst>
          </p:cNvPr>
          <p:cNvGrpSpPr/>
          <p:nvPr/>
        </p:nvGrpSpPr>
        <p:grpSpPr>
          <a:xfrm>
            <a:off x="4039959" y="4242761"/>
            <a:ext cx="1064081" cy="799140"/>
            <a:chOff x="5255200" y="3006475"/>
            <a:chExt cx="511700" cy="378575"/>
          </a:xfrm>
          <a:solidFill>
            <a:schemeClr val="accent1"/>
          </a:solidFill>
        </p:grpSpPr>
        <p:sp>
          <p:nvSpPr>
            <p:cNvPr id="6" name="Google Shape;902;p47">
              <a:extLst>
                <a:ext uri="{FF2B5EF4-FFF2-40B4-BE49-F238E27FC236}">
                  <a16:creationId xmlns:a16="http://schemas.microsoft.com/office/drawing/2014/main" id="{497852EA-3E2D-4642-A51F-8819D9BB8510}"/>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3;p47">
              <a:extLst>
                <a:ext uri="{FF2B5EF4-FFF2-40B4-BE49-F238E27FC236}">
                  <a16:creationId xmlns:a16="http://schemas.microsoft.com/office/drawing/2014/main" id="{D8715F93-C586-403C-A1FF-C9BB5420D360}"/>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ZoneTexte 7">
            <a:extLst>
              <a:ext uri="{FF2B5EF4-FFF2-40B4-BE49-F238E27FC236}">
                <a16:creationId xmlns:a16="http://schemas.microsoft.com/office/drawing/2014/main" id="{9F75E347-66FB-4A36-87EB-C281B99CDC59}"/>
              </a:ext>
            </a:extLst>
          </p:cNvPr>
          <p:cNvSpPr txBox="1"/>
          <p:nvPr/>
        </p:nvSpPr>
        <p:spPr>
          <a:xfrm>
            <a:off x="4327568" y="608522"/>
            <a:ext cx="4829175" cy="523220"/>
          </a:xfrm>
          <a:prstGeom prst="rect">
            <a:avLst/>
          </a:prstGeom>
          <a:noFill/>
        </p:spPr>
        <p:txBody>
          <a:bodyPr wrap="square" rtlCol="0">
            <a:spAutoFit/>
          </a:bodyPr>
          <a:lstStyle/>
          <a:p>
            <a:pPr algn="ctr"/>
            <a:r>
              <a:rPr lang="fr-CA" sz="2800" dirty="0">
                <a:latin typeface="Calibri" panose="020F0502020204030204" pitchFamily="34" charset="0"/>
                <a:cs typeface="Calibri" panose="020F0502020204030204" pitchFamily="34" charset="0"/>
              </a:rPr>
              <a:t>à votre niveau…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2" end="2"/>
                                            </p:txEl>
                                          </p:spTgt>
                                        </p:tgtEl>
                                        <p:attrNameLst>
                                          <p:attrName>style.visibility</p:attrName>
                                        </p:attrNameLst>
                                      </p:cBhvr>
                                      <p:to>
                                        <p:strVal val="visible"/>
                                      </p:to>
                                    </p:set>
                                    <p:animEffect transition="in" filter="fade">
                                      <p:cBhvr>
                                        <p:cTn id="7" dur="500"/>
                                        <p:tgtEl>
                                          <p:spTgt spid="2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4" end="4"/>
                                            </p:txEl>
                                          </p:spTgt>
                                        </p:tgtEl>
                                        <p:attrNameLst>
                                          <p:attrName>style.visibility</p:attrName>
                                        </p:attrNameLst>
                                      </p:cBhvr>
                                      <p:to>
                                        <p:strVal val="visible"/>
                                      </p:to>
                                    </p:set>
                                    <p:animEffect transition="in" filter="fade">
                                      <p:cBhvr>
                                        <p:cTn id="12" dur="500"/>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ctrTitle" idx="4294967295"/>
          </p:nvPr>
        </p:nvSpPr>
        <p:spPr>
          <a:xfrm>
            <a:off x="1351850" y="1269025"/>
            <a:ext cx="56211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latin typeface="Century Gothic" panose="020B0502020202020204" pitchFamily="34" charset="0"/>
              </a:rPr>
              <a:t>Les deux choix</a:t>
            </a:r>
            <a:endParaRPr sz="5400" dirty="0">
              <a:latin typeface="Century Gothic" panose="020B0502020202020204" pitchFamily="34" charset="0"/>
            </a:endParaRPr>
          </a:p>
        </p:txBody>
      </p:sp>
      <p:sp>
        <p:nvSpPr>
          <p:cNvPr id="250" name="Google Shape;250;p18"/>
          <p:cNvSpPr txBox="1">
            <a:spLocks noGrp="1"/>
          </p:cNvSpPr>
          <p:nvPr>
            <p:ph type="subTitle" idx="4294967295"/>
          </p:nvPr>
        </p:nvSpPr>
        <p:spPr>
          <a:xfrm>
            <a:off x="461962" y="2506665"/>
            <a:ext cx="8220076" cy="1670023"/>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fr-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l’élève désire l’implication de la police dans sa situation problématique, deux choix s’offriront à lui: la </a:t>
            </a:r>
            <a:r>
              <a:rPr lang="fr-C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plainte criminelle</a:t>
            </a:r>
            <a:r>
              <a:rPr lang="fr-C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 la </a:t>
            </a:r>
            <a:r>
              <a:rPr lang="fr-C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sensibilisation non judiciarisée du suspect</a:t>
            </a:r>
            <a:r>
              <a:rPr lang="fr-C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sz="2000" dirty="0">
              <a:solidFill>
                <a:schemeClr val="tx1"/>
              </a:solidFill>
            </a:endParaRPr>
          </a:p>
        </p:txBody>
      </p:sp>
      <p:grpSp>
        <p:nvGrpSpPr>
          <p:cNvPr id="18" name="Google Shape;766;p47">
            <a:extLst>
              <a:ext uri="{FF2B5EF4-FFF2-40B4-BE49-F238E27FC236}">
                <a16:creationId xmlns:a16="http://schemas.microsoft.com/office/drawing/2014/main" id="{000B45A8-58C4-4EE5-997D-73A1586C3AB1}"/>
              </a:ext>
            </a:extLst>
          </p:cNvPr>
          <p:cNvGrpSpPr/>
          <p:nvPr/>
        </p:nvGrpSpPr>
        <p:grpSpPr>
          <a:xfrm>
            <a:off x="6660380" y="600075"/>
            <a:ext cx="1283470" cy="1554174"/>
            <a:chOff x="4636075" y="261925"/>
            <a:chExt cx="401800" cy="475050"/>
          </a:xfrm>
        </p:grpSpPr>
        <p:sp>
          <p:nvSpPr>
            <p:cNvPr id="19" name="Google Shape;767;p47">
              <a:extLst>
                <a:ext uri="{FF2B5EF4-FFF2-40B4-BE49-F238E27FC236}">
                  <a16:creationId xmlns:a16="http://schemas.microsoft.com/office/drawing/2014/main" id="{F06C2CA2-0D43-4D8C-A8A6-7C180F0226BC}"/>
                </a:ext>
              </a:extLst>
            </p:cNvPr>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8;p47">
              <a:extLst>
                <a:ext uri="{FF2B5EF4-FFF2-40B4-BE49-F238E27FC236}">
                  <a16:creationId xmlns:a16="http://schemas.microsoft.com/office/drawing/2014/main" id="{3F5BFAAD-E112-46C8-8F11-90A74EEC49FD}"/>
                </a:ext>
              </a:extLst>
            </p:cNvPr>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769;p47">
              <a:extLst>
                <a:ext uri="{FF2B5EF4-FFF2-40B4-BE49-F238E27FC236}">
                  <a16:creationId xmlns:a16="http://schemas.microsoft.com/office/drawing/2014/main" id="{9942CD37-A7FC-4758-8C9E-D4D27E53C11D}"/>
                </a:ext>
              </a:extLst>
            </p:cNvPr>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0;p47">
              <a:extLst>
                <a:ext uri="{FF2B5EF4-FFF2-40B4-BE49-F238E27FC236}">
                  <a16:creationId xmlns:a16="http://schemas.microsoft.com/office/drawing/2014/main" id="{E85AAA79-78DF-46C6-A177-F8F4BC71968C}"/>
                </a:ext>
              </a:extLst>
            </p:cNvPr>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ZoneTexte 1">
            <a:extLst>
              <a:ext uri="{FF2B5EF4-FFF2-40B4-BE49-F238E27FC236}">
                <a16:creationId xmlns:a16="http://schemas.microsoft.com/office/drawing/2014/main" id="{C634CA1F-3DDF-4E44-8D0F-99ECE4E11B8D}"/>
              </a:ext>
            </a:extLst>
          </p:cNvPr>
          <p:cNvSpPr txBox="1"/>
          <p:nvPr/>
        </p:nvSpPr>
        <p:spPr>
          <a:xfrm>
            <a:off x="6877463" y="830652"/>
            <a:ext cx="962025" cy="307777"/>
          </a:xfrm>
          <a:prstGeom prst="rect">
            <a:avLst/>
          </a:prstGeom>
          <a:noFill/>
        </p:spPr>
        <p:txBody>
          <a:bodyPr wrap="square" rtlCol="0">
            <a:spAutoFit/>
          </a:bodyPr>
          <a:lstStyle/>
          <a:p>
            <a:r>
              <a:rPr lang="fr-CA" b="1" dirty="0">
                <a:solidFill>
                  <a:srgbClr val="FF0000"/>
                </a:solidFill>
                <a:latin typeface="Century Gothic" panose="020B0502020202020204" pitchFamily="34" charset="0"/>
              </a:rPr>
              <a:t>PLAINTE</a:t>
            </a:r>
          </a:p>
        </p:txBody>
      </p:sp>
      <p:sp>
        <p:nvSpPr>
          <p:cNvPr id="24" name="ZoneTexte 23">
            <a:extLst>
              <a:ext uri="{FF2B5EF4-FFF2-40B4-BE49-F238E27FC236}">
                <a16:creationId xmlns:a16="http://schemas.microsoft.com/office/drawing/2014/main" id="{4AA78757-D0DA-4395-90F8-E225DE318FA6}"/>
              </a:ext>
            </a:extLst>
          </p:cNvPr>
          <p:cNvSpPr txBox="1"/>
          <p:nvPr/>
        </p:nvSpPr>
        <p:spPr>
          <a:xfrm>
            <a:off x="6669905" y="1210782"/>
            <a:ext cx="1350145" cy="253916"/>
          </a:xfrm>
          <a:prstGeom prst="rect">
            <a:avLst/>
          </a:prstGeom>
          <a:noFill/>
        </p:spPr>
        <p:txBody>
          <a:bodyPr wrap="square" rtlCol="0">
            <a:spAutoFit/>
          </a:bodyPr>
          <a:lstStyle/>
          <a:p>
            <a:r>
              <a:rPr lang="fr-CA" sz="1050" b="1" dirty="0">
                <a:solidFill>
                  <a:srgbClr val="00B0F0"/>
                </a:solidFill>
                <a:latin typeface="Century Gothic" panose="020B0502020202020204" pitchFamily="34" charset="0"/>
              </a:rPr>
              <a:t>SENSIBILISATION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9;p18">
            <a:extLst>
              <a:ext uri="{FF2B5EF4-FFF2-40B4-BE49-F238E27FC236}">
                <a16:creationId xmlns:a16="http://schemas.microsoft.com/office/drawing/2014/main" id="{706475F9-D54C-49EB-8170-49965A5C6BE5}"/>
              </a:ext>
            </a:extLst>
          </p:cNvPr>
          <p:cNvSpPr txBox="1">
            <a:spLocks/>
          </p:cNvSpPr>
          <p:nvPr/>
        </p:nvSpPr>
        <p:spPr>
          <a:xfrm>
            <a:off x="352425" y="119301"/>
            <a:ext cx="8439149"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1pPr>
            <a:lvl2pPr marR="0" lvl="1"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2pPr>
            <a:lvl3pPr marR="0" lvl="2"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3pPr>
            <a:lvl4pPr marR="0" lvl="3"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4pPr>
            <a:lvl5pPr marR="0" lvl="4"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5pPr>
            <a:lvl6pPr marR="0" lvl="5"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6pPr>
            <a:lvl7pPr marR="0" lvl="6"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7pPr>
            <a:lvl8pPr marR="0" lvl="7"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8pPr>
            <a:lvl9pPr marR="0" lvl="8" algn="ctr" rtl="0">
              <a:lnSpc>
                <a:spcPct val="100000"/>
              </a:lnSpc>
              <a:spcBef>
                <a:spcPts val="0"/>
              </a:spcBef>
              <a:spcAft>
                <a:spcPts val="0"/>
              </a:spcAft>
              <a:buClr>
                <a:srgbClr val="FFFFFF"/>
              </a:buClr>
              <a:buSzPts val="2400"/>
              <a:buFont typeface="Varela Round"/>
              <a:buNone/>
              <a:defRPr sz="2400" b="1" i="0" u="none" strike="noStrike" cap="none">
                <a:solidFill>
                  <a:srgbClr val="FFFFFF"/>
                </a:solidFill>
                <a:latin typeface="Varela Round"/>
                <a:ea typeface="Varela Round"/>
                <a:cs typeface="Varela Round"/>
                <a:sym typeface="Varela Round"/>
              </a:defRPr>
            </a:lvl9pPr>
          </a:lstStyle>
          <a:p>
            <a:r>
              <a:rPr lang="fr-CA" sz="4800" dirty="0">
                <a:latin typeface="Century Gothic" panose="020B0502020202020204" pitchFamily="34" charset="0"/>
              </a:rPr>
              <a:t>La sensibilisation du suspect</a:t>
            </a:r>
          </a:p>
        </p:txBody>
      </p:sp>
      <p:sp>
        <p:nvSpPr>
          <p:cNvPr id="4" name="ZoneTexte 3">
            <a:extLst>
              <a:ext uri="{FF2B5EF4-FFF2-40B4-BE49-F238E27FC236}">
                <a16:creationId xmlns:a16="http://schemas.microsoft.com/office/drawing/2014/main" id="{32720F16-8182-41BF-88A3-A7A1E980A8DD}"/>
              </a:ext>
            </a:extLst>
          </p:cNvPr>
          <p:cNvSpPr txBox="1"/>
          <p:nvPr/>
        </p:nvSpPr>
        <p:spPr>
          <a:xfrm>
            <a:off x="0" y="1017491"/>
            <a:ext cx="9144000" cy="523220"/>
          </a:xfrm>
          <a:prstGeom prst="rect">
            <a:avLst/>
          </a:prstGeom>
          <a:noFill/>
        </p:spPr>
        <p:txBody>
          <a:bodyPr wrap="square" rtlCol="0">
            <a:spAutoFit/>
          </a:bodyPr>
          <a:lstStyle/>
          <a:p>
            <a:pPr algn="ctr"/>
            <a:r>
              <a:rPr lang="fr-CA" sz="2800" dirty="0">
                <a:latin typeface="Calibri" panose="020F0502020204030204" pitchFamily="34" charset="0"/>
                <a:cs typeface="Calibri" panose="020F0502020204030204" pitchFamily="34" charset="0"/>
              </a:rPr>
              <a:t>Les critères à respecter…</a:t>
            </a:r>
          </a:p>
        </p:txBody>
      </p:sp>
      <p:sp>
        <p:nvSpPr>
          <p:cNvPr id="5" name="ZoneTexte 4">
            <a:extLst>
              <a:ext uri="{FF2B5EF4-FFF2-40B4-BE49-F238E27FC236}">
                <a16:creationId xmlns:a16="http://schemas.microsoft.com/office/drawing/2014/main" id="{7E191E26-2173-4221-8B1A-1615AD3E9668}"/>
              </a:ext>
            </a:extLst>
          </p:cNvPr>
          <p:cNvSpPr txBox="1"/>
          <p:nvPr/>
        </p:nvSpPr>
        <p:spPr>
          <a:xfrm>
            <a:off x="352424" y="1784578"/>
            <a:ext cx="8439149" cy="1261884"/>
          </a:xfrm>
          <a:prstGeom prst="rect">
            <a:avLst/>
          </a:prstGeom>
          <a:noFill/>
        </p:spPr>
        <p:txBody>
          <a:bodyPr wrap="square" rtlCol="0">
            <a:spAutoFit/>
          </a:bodyPr>
          <a:lstStyle/>
          <a:p>
            <a:pPr algn="ctr"/>
            <a:r>
              <a:rPr lang="fr-CA" sz="3600" dirty="0">
                <a:solidFill>
                  <a:schemeClr val="bg1"/>
                </a:solidFill>
                <a:latin typeface="Calibri" panose="020F0502020204030204" pitchFamily="34" charset="0"/>
                <a:cs typeface="Calibri" panose="020F0502020204030204" pitchFamily="34" charset="0"/>
              </a:rPr>
              <a:t>1. Le suspect doit avoir moins de 18 ans</a:t>
            </a:r>
          </a:p>
          <a:p>
            <a:pPr algn="ctr"/>
            <a:r>
              <a:rPr lang="fr-CA" sz="2000" dirty="0">
                <a:latin typeface="Calibri" panose="020F0502020204030204" pitchFamily="34" charset="0"/>
                <a:cs typeface="Calibri" panose="020F0502020204030204" pitchFamily="34" charset="0"/>
              </a:rPr>
              <a:t>Le volet de sensibilisation s’inspire de la LSJPA où l’éducation </a:t>
            </a:r>
          </a:p>
          <a:p>
            <a:pPr algn="ctr"/>
            <a:r>
              <a:rPr lang="fr-CA" sz="2000" dirty="0">
                <a:latin typeface="Calibri" panose="020F0502020204030204" pitchFamily="34" charset="0"/>
                <a:cs typeface="Calibri" panose="020F0502020204030204" pitchFamily="34" charset="0"/>
              </a:rPr>
              <a:t>du suspect est au cœur de l’intervention.</a:t>
            </a:r>
          </a:p>
        </p:txBody>
      </p:sp>
      <p:sp>
        <p:nvSpPr>
          <p:cNvPr id="6" name="ZoneTexte 5">
            <a:extLst>
              <a:ext uri="{FF2B5EF4-FFF2-40B4-BE49-F238E27FC236}">
                <a16:creationId xmlns:a16="http://schemas.microsoft.com/office/drawing/2014/main" id="{EDDCDF0A-4815-444C-8E84-E5E12088CC0C}"/>
              </a:ext>
            </a:extLst>
          </p:cNvPr>
          <p:cNvSpPr txBox="1"/>
          <p:nvPr/>
        </p:nvSpPr>
        <p:spPr>
          <a:xfrm>
            <a:off x="352424" y="3132088"/>
            <a:ext cx="8439149" cy="646331"/>
          </a:xfrm>
          <a:prstGeom prst="rect">
            <a:avLst/>
          </a:prstGeom>
          <a:noFill/>
        </p:spPr>
        <p:txBody>
          <a:bodyPr wrap="square" rtlCol="0">
            <a:spAutoFit/>
          </a:bodyPr>
          <a:lstStyle/>
          <a:p>
            <a:pPr algn="ctr"/>
            <a:r>
              <a:rPr lang="fr-CA" sz="3600" dirty="0">
                <a:solidFill>
                  <a:schemeClr val="bg1"/>
                </a:solidFill>
                <a:latin typeface="Calibri" panose="020F0502020204030204" pitchFamily="34" charset="0"/>
                <a:cs typeface="Calibri" panose="020F0502020204030204" pitchFamily="34" charset="0"/>
              </a:rPr>
              <a:t>2. Une infraction criminelle a été commise</a:t>
            </a:r>
          </a:p>
        </p:txBody>
      </p:sp>
      <p:sp>
        <p:nvSpPr>
          <p:cNvPr id="7" name="ZoneTexte 6">
            <a:extLst>
              <a:ext uri="{FF2B5EF4-FFF2-40B4-BE49-F238E27FC236}">
                <a16:creationId xmlns:a16="http://schemas.microsoft.com/office/drawing/2014/main" id="{2361BAEE-3A4B-461F-82AB-288FBFF34809}"/>
              </a:ext>
            </a:extLst>
          </p:cNvPr>
          <p:cNvSpPr txBox="1"/>
          <p:nvPr/>
        </p:nvSpPr>
        <p:spPr>
          <a:xfrm>
            <a:off x="352423" y="4030801"/>
            <a:ext cx="8439149" cy="646331"/>
          </a:xfrm>
          <a:prstGeom prst="rect">
            <a:avLst/>
          </a:prstGeom>
          <a:noFill/>
        </p:spPr>
        <p:txBody>
          <a:bodyPr wrap="square" rtlCol="0">
            <a:spAutoFit/>
          </a:bodyPr>
          <a:lstStyle/>
          <a:p>
            <a:pPr algn="ctr"/>
            <a:r>
              <a:rPr lang="fr-CA" sz="3600" dirty="0">
                <a:solidFill>
                  <a:schemeClr val="bg1"/>
                </a:solidFill>
                <a:latin typeface="Calibri" panose="020F0502020204030204" pitchFamily="34" charset="0"/>
                <a:cs typeface="Calibri" panose="020F0502020204030204" pitchFamily="34" charset="0"/>
              </a:rPr>
              <a:t>3. La victime ne doit pas être en danger</a:t>
            </a:r>
          </a:p>
        </p:txBody>
      </p:sp>
    </p:spTree>
    <p:extLst>
      <p:ext uri="{BB962C8B-B14F-4D97-AF65-F5344CB8AC3E}">
        <p14:creationId xmlns:p14="http://schemas.microsoft.com/office/powerpoint/2010/main" val="216233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Iras template">
  <a:themeElements>
    <a:clrScheme name="Custom 347">
      <a:dk1>
        <a:srgbClr val="313638"/>
      </a:dk1>
      <a:lt1>
        <a:srgbClr val="FFFFFF"/>
      </a:lt1>
      <a:dk2>
        <a:srgbClr val="546973"/>
      </a:dk2>
      <a:lt2>
        <a:srgbClr val="E8ECEE"/>
      </a:lt2>
      <a:accent1>
        <a:srgbClr val="7BD100"/>
      </a:accent1>
      <a:accent2>
        <a:srgbClr val="3E9200"/>
      </a:accent2>
      <a:accent3>
        <a:srgbClr val="6BDFD3"/>
      </a:accent3>
      <a:accent4>
        <a:srgbClr val="1DA9BE"/>
      </a:accent4>
      <a:accent5>
        <a:srgbClr val="FFD966"/>
      </a:accent5>
      <a:accent6>
        <a:srgbClr val="FFAC24"/>
      </a:accent6>
      <a:hlink>
        <a:srgbClr val="54697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832</Words>
  <Application>Microsoft Office PowerPoint</Application>
  <PresentationFormat>Affichage à l'écran (16:9)</PresentationFormat>
  <Paragraphs>70</Paragraphs>
  <Slides>14</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Varela Round</vt:lpstr>
      <vt:lpstr>Arial</vt:lpstr>
      <vt:lpstr>Calibri</vt:lpstr>
      <vt:lpstr>Century Gothic</vt:lpstr>
      <vt:lpstr>Iras template</vt:lpstr>
      <vt:lpstr>Présentation PowerPoint</vt:lpstr>
      <vt:lpstr>Présentation du programme</vt:lpstr>
      <vt:lpstr>Présentation PowerPoint</vt:lpstr>
      <vt:lpstr>Présentation PowerPoint</vt:lpstr>
      <vt:lpstr>Ce qui se retrouve dans la trousse</vt:lpstr>
      <vt:lpstr>Présentation PowerPoint</vt:lpstr>
      <vt:lpstr>Le fonctionnement de la trousse</vt:lpstr>
      <vt:lpstr>Les deux choix</vt:lpstr>
      <vt:lpstr>Présentation PowerPoint</vt:lpstr>
      <vt:lpstr>Le fonctionnement de la trousse (suite)</vt:lpstr>
      <vt:lpstr>Présentation PowerPoint</vt:lpstr>
      <vt:lpstr>Les documents nécessaires à chaque étape</vt:lpstr>
      <vt:lpstr>Des questionnements persistent?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Milot Samuel</dc:creator>
  <cp:lastModifiedBy>Milot Samuel</cp:lastModifiedBy>
  <cp:revision>39</cp:revision>
  <dcterms:modified xsi:type="dcterms:W3CDTF">2022-03-09T12:50:27Z</dcterms:modified>
</cp:coreProperties>
</file>