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95" r:id="rId3"/>
    <p:sldId id="257" r:id="rId4"/>
    <p:sldId id="258" r:id="rId5"/>
    <p:sldId id="296" r:id="rId6"/>
    <p:sldId id="297" r:id="rId7"/>
    <p:sldId id="259" r:id="rId8"/>
    <p:sldId id="298" r:id="rId9"/>
    <p:sldId id="308" r:id="rId10"/>
    <p:sldId id="299" r:id="rId11"/>
    <p:sldId id="302" r:id="rId12"/>
    <p:sldId id="262" r:id="rId13"/>
    <p:sldId id="303" r:id="rId14"/>
    <p:sldId id="304" r:id="rId15"/>
    <p:sldId id="305" r:id="rId16"/>
    <p:sldId id="306" r:id="rId17"/>
    <p:sldId id="307"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Varela Round" panose="00000500000000000000" pitchFamily="2" charset="-79"/>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B721D2-27C7-4CC1-9204-4C7D892DDBEC}">
  <a:tblStyle styleId="{61B721D2-27C7-4CC1-9204-4C7D892DDBE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AAA6A0-E86B-4157-A348-38AEF46AEA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636" y="3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2"/>
          <p:cNvSpPr txBox="1">
            <a:spLocks noGrp="1"/>
          </p:cNvSpPr>
          <p:nvPr>
            <p:ph type="ctrTitle"/>
          </p:nvPr>
        </p:nvSpPr>
        <p:spPr>
          <a:xfrm>
            <a:off x="2068850" y="1991825"/>
            <a:ext cx="5006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2" name="Google Shape;12;p2"/>
          <p:cNvSpPr/>
          <p:nvPr/>
        </p:nvSpPr>
        <p:spPr>
          <a:xfrm>
            <a:off x="7613863" y="4623011"/>
            <a:ext cx="559200" cy="55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24133" y="2719061"/>
            <a:ext cx="542634" cy="54263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8500119" y="1033337"/>
            <a:ext cx="805677" cy="805677"/>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4450" y="1432591"/>
            <a:ext cx="625800" cy="6258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799860">
            <a:off x="8472675" y="3105703"/>
            <a:ext cx="607243" cy="607243"/>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527899">
            <a:off x="453203" y="3864921"/>
            <a:ext cx="901480" cy="90148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5778" y="3374078"/>
            <a:ext cx="450000" cy="4500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505617" y="831025"/>
            <a:ext cx="436800" cy="4368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722907">
            <a:off x="1483696" y="647226"/>
            <a:ext cx="648178" cy="64817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72950" y="-36363"/>
            <a:ext cx="398100" cy="398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498435">
            <a:off x="553712" y="273510"/>
            <a:ext cx="386542" cy="38654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040268" y="3312272"/>
            <a:ext cx="573600" cy="5736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893300" y="2099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23393" y="4259284"/>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029015" y="425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01275" y="214850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15225" y="444955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479240" y="22205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71265" y="4390604"/>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6337338" y="4348472"/>
            <a:ext cx="260074" cy="26007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67943" y="263309"/>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3"/>
        <p:cNvGrpSpPr/>
        <p:nvPr/>
      </p:nvGrpSpPr>
      <p:grpSpPr>
        <a:xfrm>
          <a:off x="0" y="0"/>
          <a:ext cx="0" cy="0"/>
          <a:chOff x="0" y="0"/>
          <a:chExt cx="0" cy="0"/>
        </a:xfrm>
      </p:grpSpPr>
      <p:sp>
        <p:nvSpPr>
          <p:cNvPr id="34" name="Google Shape;34;p3"/>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a:off x="7613863" y="4623011"/>
            <a:ext cx="559200" cy="55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2700000">
            <a:off x="24133" y="2719061"/>
            <a:ext cx="542634" cy="54263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2700000">
            <a:off x="8500119" y="1033337"/>
            <a:ext cx="805677" cy="805677"/>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544450" y="1432591"/>
            <a:ext cx="625800" cy="6258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1799860">
            <a:off x="8472675" y="3105703"/>
            <a:ext cx="607243" cy="607243"/>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1527899">
            <a:off x="453203" y="3864921"/>
            <a:ext cx="901480" cy="90148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775778" y="3374078"/>
            <a:ext cx="450000" cy="4500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7505617" y="831025"/>
            <a:ext cx="436800" cy="4368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722907">
            <a:off x="1483696" y="647226"/>
            <a:ext cx="648178" cy="64817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772950" y="-36363"/>
            <a:ext cx="398100" cy="398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498435">
            <a:off x="553712" y="273510"/>
            <a:ext cx="386542" cy="38654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7040268" y="3312272"/>
            <a:ext cx="573600" cy="5736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893300" y="2099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23393" y="4259284"/>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029015" y="425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701275" y="214850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415225" y="4449550"/>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479240" y="22205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371265" y="4390604"/>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2700000">
            <a:off x="6337338" y="4348472"/>
            <a:ext cx="260074" cy="26007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567943" y="263309"/>
            <a:ext cx="260100" cy="2601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txBox="1">
            <a:spLocks noGrp="1"/>
          </p:cNvSpPr>
          <p:nvPr>
            <p:ph type="ctrTitle"/>
          </p:nvPr>
        </p:nvSpPr>
        <p:spPr>
          <a:xfrm>
            <a:off x="2068850" y="1354750"/>
            <a:ext cx="5006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 name="Google Shape;57;p3"/>
          <p:cNvSpPr txBox="1">
            <a:spLocks noGrp="1"/>
          </p:cNvSpPr>
          <p:nvPr>
            <p:ph type="subTitle" idx="1"/>
          </p:nvPr>
        </p:nvSpPr>
        <p:spPr>
          <a:xfrm>
            <a:off x="2961650" y="2992450"/>
            <a:ext cx="32208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800"/>
              <a:buNone/>
              <a:defRPr sz="1800">
                <a:solidFill>
                  <a:srgbClr val="434343"/>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a:solidFill>
                  <a:srgbClr val="434343"/>
                </a:solidFill>
              </a:defRPr>
            </a:lvl4pPr>
            <a:lvl5pPr lvl="4" algn="ctr" rtl="0">
              <a:spcBef>
                <a:spcPts val="0"/>
              </a:spcBef>
              <a:spcAft>
                <a:spcPts val="0"/>
              </a:spcAft>
              <a:buClr>
                <a:srgbClr val="434343"/>
              </a:buClr>
              <a:buSzPts val="1800"/>
              <a:buNone/>
              <a:defRPr>
                <a:solidFill>
                  <a:srgbClr val="434343"/>
                </a:solidFill>
              </a:defRPr>
            </a:lvl5pPr>
            <a:lvl6pPr lvl="5" algn="ctr" rtl="0">
              <a:spcBef>
                <a:spcPts val="0"/>
              </a:spcBef>
              <a:spcAft>
                <a:spcPts val="0"/>
              </a:spcAft>
              <a:buClr>
                <a:srgbClr val="434343"/>
              </a:buClr>
              <a:buSzPts val="1800"/>
              <a:buNone/>
              <a:defRPr>
                <a:solidFill>
                  <a:srgbClr val="434343"/>
                </a:solidFill>
              </a:defRPr>
            </a:lvl6pPr>
            <a:lvl7pPr lvl="6" algn="ctr" rtl="0">
              <a:spcBef>
                <a:spcPts val="0"/>
              </a:spcBef>
              <a:spcAft>
                <a:spcPts val="0"/>
              </a:spcAft>
              <a:buClr>
                <a:srgbClr val="434343"/>
              </a:buClr>
              <a:buSzPts val="1800"/>
              <a:buNone/>
              <a:defRPr>
                <a:solidFill>
                  <a:srgbClr val="434343"/>
                </a:solidFill>
              </a:defRPr>
            </a:lvl7pPr>
            <a:lvl8pPr lvl="7" algn="ctr" rtl="0">
              <a:spcBef>
                <a:spcPts val="0"/>
              </a:spcBef>
              <a:spcAft>
                <a:spcPts val="0"/>
              </a:spcAft>
              <a:buClr>
                <a:srgbClr val="434343"/>
              </a:buClr>
              <a:buSzPts val="1800"/>
              <a:buNone/>
              <a:defRPr>
                <a:solidFill>
                  <a:srgbClr val="434343"/>
                </a:solidFill>
              </a:defRPr>
            </a:lvl8pPr>
            <a:lvl9pPr lvl="8" algn="ctr" rtl="0">
              <a:spcBef>
                <a:spcPts val="0"/>
              </a:spcBef>
              <a:spcAft>
                <a:spcPts val="0"/>
              </a:spcAft>
              <a:buClr>
                <a:srgbClr val="434343"/>
              </a:buClr>
              <a:buSzPts val="1800"/>
              <a:buNone/>
              <a:defRPr>
                <a:solidFill>
                  <a:srgbClr val="434343"/>
                </a:solidFill>
              </a:defRPr>
            </a:lvl9pPr>
          </a:lstStyle>
          <a:p>
            <a:endParaRPr/>
          </a:p>
        </p:txBody>
      </p:sp>
      <p:sp>
        <p:nvSpPr>
          <p:cNvPr id="58" name="Google Shape;58;p3"/>
          <p:cNvSpPr/>
          <p:nvPr/>
        </p:nvSpPr>
        <p:spPr>
          <a:xfrm>
            <a:off x="4409077" y="2598899"/>
            <a:ext cx="325800" cy="325800"/>
          </a:xfrm>
          <a:prstGeom prst="mathMultiply">
            <a:avLst>
              <a:gd name="adj1" fmla="val 2352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body" idx="1"/>
          </p:nvPr>
        </p:nvSpPr>
        <p:spPr>
          <a:xfrm>
            <a:off x="2032675" y="2161800"/>
            <a:ext cx="50787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62" name="Google Shape;62;p4"/>
          <p:cNvSpPr txBox="1"/>
          <p:nvPr/>
        </p:nvSpPr>
        <p:spPr>
          <a:xfrm>
            <a:off x="3593400" y="705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Varela Round"/>
                <a:ea typeface="Varela Round"/>
                <a:cs typeface="Varela Round"/>
                <a:sym typeface="Varela Round"/>
              </a:rPr>
              <a:t>“</a:t>
            </a:r>
            <a:endParaRPr sz="9600">
              <a:solidFill>
                <a:schemeClr val="accent1"/>
              </a:solidFill>
              <a:latin typeface="Varela Round"/>
              <a:ea typeface="Varela Round"/>
              <a:cs typeface="Varela Round"/>
              <a:sym typeface="Varela Round"/>
            </a:endParaRPr>
          </a:p>
        </p:txBody>
      </p:sp>
      <p:sp>
        <p:nvSpPr>
          <p:cNvPr id="63" name="Google Shape;63;p4"/>
          <p:cNvSpPr/>
          <p:nvPr/>
        </p:nvSpPr>
        <p:spPr>
          <a:xfrm>
            <a:off x="7613863" y="4623011"/>
            <a:ext cx="559200" cy="559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rot="2700000">
            <a:off x="24133" y="2719061"/>
            <a:ext cx="542634" cy="542634"/>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2700000">
            <a:off x="8500119" y="1033337"/>
            <a:ext cx="805677" cy="805677"/>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44450" y="1432591"/>
            <a:ext cx="625800" cy="6258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799860">
            <a:off x="8472675" y="3105703"/>
            <a:ext cx="607243" cy="607243"/>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rot="-1527899">
            <a:off x="453203" y="3864921"/>
            <a:ext cx="901480" cy="90148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775778" y="3374078"/>
            <a:ext cx="450000" cy="4500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7505617" y="831025"/>
            <a:ext cx="436800" cy="4368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rot="-722907">
            <a:off x="1483696" y="647226"/>
            <a:ext cx="648178" cy="648178"/>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772950" y="-36363"/>
            <a:ext cx="398100" cy="3981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rot="1498435">
            <a:off x="553712" y="273510"/>
            <a:ext cx="386542" cy="386542"/>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7040268" y="3312272"/>
            <a:ext cx="573600" cy="5736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893300" y="209975"/>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2423393" y="4259284"/>
            <a:ext cx="260100" cy="2601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4029015" y="425479"/>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701275" y="2148500"/>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3415225" y="4449550"/>
            <a:ext cx="268200" cy="268200"/>
          </a:xfrm>
          <a:prstGeom prst="donut">
            <a:avLst>
              <a:gd name="adj" fmla="val 3104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479240" y="2220579"/>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371265" y="4390604"/>
            <a:ext cx="386100" cy="386100"/>
          </a:xfrm>
          <a:prstGeom prst="mathMultiply">
            <a:avLst>
              <a:gd name="adj1" fmla="val 23520"/>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2700000">
            <a:off x="6337338" y="4348472"/>
            <a:ext cx="260074" cy="260074"/>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567943" y="263309"/>
            <a:ext cx="260100" cy="260100"/>
          </a:xfrm>
          <a:prstGeom prst="frame">
            <a:avLst>
              <a:gd name="adj1" fmla="val 28897"/>
            </a:avLst>
          </a:prstGeom>
          <a:solidFill>
            <a:srgbClr val="667F8C">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3"/>
        <p:cNvGrpSpPr/>
        <p:nvPr/>
      </p:nvGrpSpPr>
      <p:grpSpPr>
        <a:xfrm>
          <a:off x="0" y="0"/>
          <a:ext cx="0" cy="0"/>
          <a:chOff x="0" y="0"/>
          <a:chExt cx="0" cy="0"/>
        </a:xfrm>
      </p:grpSpPr>
      <p:sp>
        <p:nvSpPr>
          <p:cNvPr id="104" name="Google Shape;104;p6"/>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5" name="Google Shape;105;p6"/>
          <p:cNvSpPr/>
          <p:nvPr/>
        </p:nvSpPr>
        <p:spPr>
          <a:xfrm>
            <a:off x="0" y="1063500"/>
            <a:ext cx="9144000" cy="408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00350" y="3191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771440" y="586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rot="-1295565">
            <a:off x="1719773" y="-14241"/>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7099000" y="-1832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rot="1050327">
            <a:off x="7064662" y="770637"/>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rot="1498139">
            <a:off x="8048547" y="796761"/>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272750" y="91451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rot="1222482">
            <a:off x="108247" y="115143"/>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rot="2700000">
            <a:off x="1130105" y="721484"/>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8797925" y="68696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8434357" y="190568"/>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7656287" y="319171"/>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19" name="Google Shape;119;p6"/>
          <p:cNvSpPr txBox="1">
            <a:spLocks noGrp="1"/>
          </p:cNvSpPr>
          <p:nvPr>
            <p:ph type="body" idx="1"/>
          </p:nvPr>
        </p:nvSpPr>
        <p:spPr>
          <a:xfrm>
            <a:off x="717750" y="1357125"/>
            <a:ext cx="3741600" cy="3568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120" name="Google Shape;120;p6"/>
          <p:cNvSpPr txBox="1">
            <a:spLocks noGrp="1"/>
          </p:cNvSpPr>
          <p:nvPr>
            <p:ph type="body" idx="2"/>
          </p:nvPr>
        </p:nvSpPr>
        <p:spPr>
          <a:xfrm>
            <a:off x="4684654" y="1357125"/>
            <a:ext cx="3741600" cy="3568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121" name="Google Shape;121;p6"/>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sp>
        <p:nvSpPr>
          <p:cNvPr id="143" name="Google Shape;143;p8"/>
          <p:cNvSpPr/>
          <p:nvPr/>
        </p:nvSpPr>
        <p:spPr>
          <a:xfrm>
            <a:off x="-25" y="0"/>
            <a:ext cx="9144000" cy="106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4" name="Google Shape;144;p8"/>
          <p:cNvSpPr/>
          <p:nvPr/>
        </p:nvSpPr>
        <p:spPr>
          <a:xfrm>
            <a:off x="0" y="1063500"/>
            <a:ext cx="9144000" cy="408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600350" y="31917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1771440" y="586479"/>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rot="-1295565">
            <a:off x="1719773" y="-14241"/>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7099000" y="-18325"/>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rot="1050327">
            <a:off x="7064662" y="770637"/>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1498139">
            <a:off x="8048547" y="796761"/>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272750" y="91451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1222482">
            <a:off x="108247" y="115143"/>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2700000">
            <a:off x="1130105" y="721484"/>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8797925" y="686964"/>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8434357" y="190568"/>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7656287" y="319171"/>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58" name="Google Shape;158;p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sp>
        <p:nvSpPr>
          <p:cNvPr id="160" name="Google Shape;160;p9"/>
          <p:cNvSpPr/>
          <p:nvPr/>
        </p:nvSpPr>
        <p:spPr>
          <a:xfrm rot="10800000" flipH="1">
            <a:off x="0" y="4394700"/>
            <a:ext cx="9144000" cy="7488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9"/>
          <p:cNvSpPr/>
          <p:nvPr/>
        </p:nvSpPr>
        <p:spPr>
          <a:xfrm rot="10800000" flipH="1">
            <a:off x="25" y="0"/>
            <a:ext cx="9144000" cy="4394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rot="10800000" flipH="1">
            <a:off x="600363" y="4468213"/>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rot="10800000" flipH="1">
            <a:off x="2072752" y="4305585"/>
            <a:ext cx="386100" cy="3861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rot="-9504435" flipH="1">
            <a:off x="1719786" y="4902830"/>
            <a:ext cx="260049" cy="260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rot="10800000" flipH="1">
            <a:off x="7099013" y="4898763"/>
            <a:ext cx="268200" cy="268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rot="9749673" flipH="1">
            <a:off x="6663925" y="4453738"/>
            <a:ext cx="385975" cy="385975"/>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rot="9301861" flipH="1">
            <a:off x="8006334" y="4368566"/>
            <a:ext cx="260111" cy="26011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rot="10800000" flipH="1">
            <a:off x="990538" y="4864100"/>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rot="9577518" flipH="1">
            <a:off x="108260" y="4767237"/>
            <a:ext cx="266258" cy="26625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rot="8100000" flipH="1">
            <a:off x="1289705" y="4512591"/>
            <a:ext cx="179464" cy="179464"/>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8761763" y="4596250"/>
            <a:ext cx="185100" cy="1851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8309194" y="4823445"/>
            <a:ext cx="266400" cy="2664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10800000" flipH="1">
            <a:off x="7656300" y="4650068"/>
            <a:ext cx="179400" cy="1794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txBox="1">
            <a:spLocks noGrp="1"/>
          </p:cNvSpPr>
          <p:nvPr>
            <p:ph type="body" idx="1"/>
          </p:nvPr>
        </p:nvSpPr>
        <p:spPr>
          <a:xfrm>
            <a:off x="1280850" y="4406300"/>
            <a:ext cx="6582300" cy="484200"/>
          </a:xfrm>
          <a:prstGeom prst="rect">
            <a:avLst/>
          </a:prstGeom>
        </p:spPr>
        <p:txBody>
          <a:bodyPr spcFirstLastPara="1" wrap="square" lIns="91425" tIns="91425" rIns="91425" bIns="91425" anchor="ctr" anchorCtr="0">
            <a:noAutofit/>
          </a:bodyPr>
          <a:lstStyle>
            <a:lvl1pPr marL="457200" lvl="0" indent="-228600" algn="ctr">
              <a:spcBef>
                <a:spcPts val="360"/>
              </a:spcBef>
              <a:spcAft>
                <a:spcPts val="0"/>
              </a:spcAft>
              <a:buClr>
                <a:srgbClr val="FFFFFF"/>
              </a:buClr>
              <a:buSzPts val="1400"/>
              <a:buNone/>
              <a:defRPr sz="1400">
                <a:solidFill>
                  <a:srgbClr val="FFFFFF"/>
                </a:solidFill>
              </a:defRPr>
            </a:lvl1pPr>
          </a:lstStyle>
          <a:p>
            <a:endParaRPr/>
          </a:p>
        </p:txBody>
      </p:sp>
      <p:sp>
        <p:nvSpPr>
          <p:cNvPr id="175" name="Google Shape;175;p9"/>
          <p:cNvSpPr txBox="1">
            <a:spLocks noGrp="1"/>
          </p:cNvSpPr>
          <p:nvPr>
            <p:ph type="sldNum" idx="12"/>
          </p:nvPr>
        </p:nvSpPr>
        <p:spPr>
          <a:xfrm>
            <a:off x="4297650" y="4829475"/>
            <a:ext cx="548700" cy="3141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10"/>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8" name="Google Shape;178;p10"/>
          <p:cNvSpPr/>
          <p:nvPr/>
        </p:nvSpPr>
        <p:spPr>
          <a:xfrm>
            <a:off x="7813718" y="4683129"/>
            <a:ext cx="499200" cy="499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rot="2700000">
            <a:off x="14775" y="2902622"/>
            <a:ext cx="497237" cy="497237"/>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rot="2700000">
            <a:off x="8520218" y="1141799"/>
            <a:ext cx="719128" cy="719128"/>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p:nvPr/>
        </p:nvSpPr>
        <p:spPr>
          <a:xfrm>
            <a:off x="310640" y="1552220"/>
            <a:ext cx="573600" cy="5736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rot="-1799089">
            <a:off x="8562084" y="3081720"/>
            <a:ext cx="542049" cy="542049"/>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rot="-1528015">
            <a:off x="184406" y="4107717"/>
            <a:ext cx="826066" cy="826066"/>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a:off x="1240046" y="3562976"/>
            <a:ext cx="412500" cy="4125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p:nvPr/>
        </p:nvSpPr>
        <p:spPr>
          <a:xfrm>
            <a:off x="7555136" y="603174"/>
            <a:ext cx="389700" cy="3897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rot="-722532">
            <a:off x="970776" y="658602"/>
            <a:ext cx="593869" cy="593869"/>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7957723" y="-74674"/>
            <a:ext cx="355200" cy="3552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rot="1500134">
            <a:off x="270777" y="190736"/>
            <a:ext cx="354191" cy="354191"/>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7675748" y="3826977"/>
            <a:ext cx="511800" cy="5118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2065152" y="244976"/>
            <a:ext cx="245700" cy="2457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1857705" y="4581900"/>
            <a:ext cx="238500" cy="2385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a:off x="3015532" y="94100"/>
            <a:ext cx="353700" cy="353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a:off x="8066932" y="2335938"/>
            <a:ext cx="239400" cy="2394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a:off x="3200947" y="4718270"/>
            <a:ext cx="245700" cy="245700"/>
          </a:xfrm>
          <a:prstGeom prst="donut">
            <a:avLst>
              <a:gd name="adj" fmla="val 3104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1348282" y="2445799"/>
            <a:ext cx="353700" cy="353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5643076" y="4619286"/>
            <a:ext cx="344700" cy="344700"/>
          </a:xfrm>
          <a:prstGeom prst="mathMultiply">
            <a:avLst>
              <a:gd name="adj1" fmla="val 23520"/>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rot="-2700000">
            <a:off x="6674441" y="4438128"/>
            <a:ext cx="232072" cy="232072"/>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6422057" y="132477"/>
            <a:ext cx="232200" cy="232200"/>
          </a:xfrm>
          <a:prstGeom prst="frame">
            <a:avLst>
              <a:gd name="adj1" fmla="val 28897"/>
            </a:avLst>
          </a:prstGeom>
          <a:solidFill>
            <a:srgbClr val="FFFFFF">
              <a:alpha val="2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1pPr>
            <a:lvl2pPr lvl="1"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2pPr>
            <a:lvl3pPr lvl="2"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3pPr>
            <a:lvl4pPr lvl="3"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4pPr>
            <a:lvl5pPr lvl="4"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5pPr>
            <a:lvl6pPr lvl="5"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6pPr>
            <a:lvl7pPr lvl="6"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7pPr>
            <a:lvl8pPr lvl="7"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8pPr>
            <a:lvl9pPr lvl="8" algn="ctr">
              <a:spcBef>
                <a:spcPts val="0"/>
              </a:spcBef>
              <a:spcAft>
                <a:spcPts val="0"/>
              </a:spcAft>
              <a:buClr>
                <a:srgbClr val="FFFFFF"/>
              </a:buClr>
              <a:buSzPts val="2400"/>
              <a:buFont typeface="Varela Round"/>
              <a:buNone/>
              <a:defRPr sz="2400" b="1">
                <a:solidFill>
                  <a:srgbClr val="FFFFFF"/>
                </a:solidFill>
                <a:latin typeface="Varela Round"/>
                <a:ea typeface="Varela Round"/>
                <a:cs typeface="Varela Round"/>
                <a:sym typeface="Varela Round"/>
              </a:defRPr>
            </a:lvl9pPr>
          </a:lstStyle>
          <a:p>
            <a:endParaRPr/>
          </a:p>
        </p:txBody>
      </p:sp>
      <p:sp>
        <p:nvSpPr>
          <p:cNvPr id="7" name="Google Shape;7;p1"/>
          <p:cNvSpPr txBox="1">
            <a:spLocks noGrp="1"/>
          </p:cNvSpPr>
          <p:nvPr>
            <p:ph type="body" idx="1"/>
          </p:nvPr>
        </p:nvSpPr>
        <p:spPr>
          <a:xfrm>
            <a:off x="868550" y="1411400"/>
            <a:ext cx="7407000" cy="35145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Varela Round"/>
              <a:buChar char="×"/>
              <a:defRPr sz="3000">
                <a:solidFill>
                  <a:srgbClr val="546973"/>
                </a:solidFill>
                <a:latin typeface="Varela Round"/>
                <a:ea typeface="Varela Round"/>
                <a:cs typeface="Varela Round"/>
                <a:sym typeface="Varela Round"/>
              </a:defRPr>
            </a:lvl1pPr>
            <a:lvl2pPr marL="914400" lvl="1" indent="-381000">
              <a:spcBef>
                <a:spcPts val="0"/>
              </a:spcBef>
              <a:spcAft>
                <a:spcPts val="0"/>
              </a:spcAft>
              <a:buClr>
                <a:schemeClr val="accent1"/>
              </a:buClr>
              <a:buSzPts val="2400"/>
              <a:buFont typeface="Varela Round"/>
              <a:buChar char="×"/>
              <a:defRPr sz="2400">
                <a:solidFill>
                  <a:srgbClr val="546973"/>
                </a:solidFill>
                <a:latin typeface="Varela Round"/>
                <a:ea typeface="Varela Round"/>
                <a:cs typeface="Varela Round"/>
                <a:sym typeface="Varela Round"/>
              </a:defRPr>
            </a:lvl2pPr>
            <a:lvl3pPr marL="1371600" lvl="2" indent="-381000">
              <a:spcBef>
                <a:spcPts val="0"/>
              </a:spcBef>
              <a:spcAft>
                <a:spcPts val="0"/>
              </a:spcAft>
              <a:buClr>
                <a:schemeClr val="accent1"/>
              </a:buClr>
              <a:buSzPts val="2400"/>
              <a:buFont typeface="Varela Round"/>
              <a:buChar char="×"/>
              <a:defRPr sz="2400">
                <a:solidFill>
                  <a:srgbClr val="546973"/>
                </a:solidFill>
                <a:latin typeface="Varela Round"/>
                <a:ea typeface="Varela Round"/>
                <a:cs typeface="Varela Round"/>
                <a:sym typeface="Varela Round"/>
              </a:defRPr>
            </a:lvl3pPr>
            <a:lvl4pPr marL="1828800" lvl="3"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4pPr>
            <a:lvl5pPr marL="2286000" lvl="4"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5pPr>
            <a:lvl6pPr marL="2743200" lvl="5" indent="-342900">
              <a:spcBef>
                <a:spcPts val="0"/>
              </a:spcBef>
              <a:spcAft>
                <a:spcPts val="0"/>
              </a:spcAft>
              <a:buClr>
                <a:schemeClr val="accent1"/>
              </a:buClr>
              <a:buSzPts val="1800"/>
              <a:buFont typeface="Varela Round"/>
              <a:buChar char="×"/>
              <a:defRPr sz="1800">
                <a:solidFill>
                  <a:srgbClr val="546973"/>
                </a:solidFill>
                <a:latin typeface="Varela Round"/>
                <a:ea typeface="Varela Round"/>
                <a:cs typeface="Varela Round"/>
                <a:sym typeface="Varela Round"/>
              </a:defRPr>
            </a:lvl6pPr>
            <a:lvl7pPr marL="3200400" lvl="6"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7pPr>
            <a:lvl8pPr marL="3657600" lvl="7"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8pPr>
            <a:lvl9pPr marL="4114800" lvl="8" indent="-342900">
              <a:spcBef>
                <a:spcPts val="0"/>
              </a:spcBef>
              <a:spcAft>
                <a:spcPts val="0"/>
              </a:spcAft>
              <a:buClr>
                <a:srgbClr val="546973"/>
              </a:buClr>
              <a:buSzPts val="1800"/>
              <a:buFont typeface="Varela Round"/>
              <a:buChar char="■"/>
              <a:defRPr sz="1800">
                <a:solidFill>
                  <a:srgbClr val="546973"/>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200">
                <a:solidFill>
                  <a:srgbClr val="7BD100"/>
                </a:solidFill>
                <a:latin typeface="Varela Round"/>
                <a:ea typeface="Varela Round"/>
                <a:cs typeface="Varela Round"/>
                <a:sym typeface="Varela Round"/>
              </a:defRPr>
            </a:lvl1pPr>
            <a:lvl2pPr lvl="1" algn="ctr">
              <a:buNone/>
              <a:defRPr sz="1200">
                <a:solidFill>
                  <a:srgbClr val="7BD100"/>
                </a:solidFill>
                <a:latin typeface="Varela Round"/>
                <a:ea typeface="Varela Round"/>
                <a:cs typeface="Varela Round"/>
                <a:sym typeface="Varela Round"/>
              </a:defRPr>
            </a:lvl2pPr>
            <a:lvl3pPr lvl="2" algn="ctr">
              <a:buNone/>
              <a:defRPr sz="1200">
                <a:solidFill>
                  <a:srgbClr val="7BD100"/>
                </a:solidFill>
                <a:latin typeface="Varela Round"/>
                <a:ea typeface="Varela Round"/>
                <a:cs typeface="Varela Round"/>
                <a:sym typeface="Varela Round"/>
              </a:defRPr>
            </a:lvl3pPr>
            <a:lvl4pPr lvl="3" algn="ctr">
              <a:buNone/>
              <a:defRPr sz="1200">
                <a:solidFill>
                  <a:srgbClr val="7BD100"/>
                </a:solidFill>
                <a:latin typeface="Varela Round"/>
                <a:ea typeface="Varela Round"/>
                <a:cs typeface="Varela Round"/>
                <a:sym typeface="Varela Round"/>
              </a:defRPr>
            </a:lvl4pPr>
            <a:lvl5pPr lvl="4" algn="ctr">
              <a:buNone/>
              <a:defRPr sz="1200">
                <a:solidFill>
                  <a:srgbClr val="7BD100"/>
                </a:solidFill>
                <a:latin typeface="Varela Round"/>
                <a:ea typeface="Varela Round"/>
                <a:cs typeface="Varela Round"/>
                <a:sym typeface="Varela Round"/>
              </a:defRPr>
            </a:lvl5pPr>
            <a:lvl6pPr lvl="5" algn="ctr">
              <a:buNone/>
              <a:defRPr sz="1200">
                <a:solidFill>
                  <a:srgbClr val="7BD100"/>
                </a:solidFill>
                <a:latin typeface="Varela Round"/>
                <a:ea typeface="Varela Round"/>
                <a:cs typeface="Varela Round"/>
                <a:sym typeface="Varela Round"/>
              </a:defRPr>
            </a:lvl6pPr>
            <a:lvl7pPr lvl="6" algn="ctr">
              <a:buNone/>
              <a:defRPr sz="1200">
                <a:solidFill>
                  <a:srgbClr val="7BD100"/>
                </a:solidFill>
                <a:latin typeface="Varela Round"/>
                <a:ea typeface="Varela Round"/>
                <a:cs typeface="Varela Round"/>
                <a:sym typeface="Varela Round"/>
              </a:defRPr>
            </a:lvl7pPr>
            <a:lvl8pPr lvl="7" algn="ctr">
              <a:buNone/>
              <a:defRPr sz="1200">
                <a:solidFill>
                  <a:srgbClr val="7BD100"/>
                </a:solidFill>
                <a:latin typeface="Varela Round"/>
                <a:ea typeface="Varela Round"/>
                <a:cs typeface="Varela Round"/>
                <a:sym typeface="Varela Round"/>
              </a:defRPr>
            </a:lvl8pPr>
            <a:lvl9pPr lvl="8" algn="ctr">
              <a:buNone/>
              <a:defRPr sz="1200">
                <a:solidFill>
                  <a:srgbClr val="7BD100"/>
                </a:solidFill>
                <a:latin typeface="Varela Round"/>
                <a:ea typeface="Varela Round"/>
                <a:cs typeface="Varela Round"/>
                <a:sym typeface="Varela Round"/>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1C948A9A-B5A5-4919-8B14-FDAADD1B24F3}"/>
              </a:ext>
            </a:extLst>
          </p:cNvPr>
          <p:cNvPicPr>
            <a:picLocks noChangeAspect="1"/>
          </p:cNvPicPr>
          <p:nvPr/>
        </p:nvPicPr>
        <p:blipFill>
          <a:blip r:embed="rId3"/>
          <a:stretch>
            <a:fillRect/>
          </a:stretch>
        </p:blipFill>
        <p:spPr>
          <a:xfrm>
            <a:off x="1420095" y="446656"/>
            <a:ext cx="6303810" cy="4371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man holding iPhone during daytime">
            <a:extLst>
              <a:ext uri="{FF2B5EF4-FFF2-40B4-BE49-F238E27FC236}">
                <a16:creationId xmlns:a16="http://schemas.microsoft.com/office/drawing/2014/main" id="{80B23B21-90D4-431C-A6D1-C32FF77478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9" r="10849" b="14385"/>
          <a:stretch/>
        </p:blipFill>
        <p:spPr bwMode="auto">
          <a:xfrm>
            <a:off x="382809" y="2491250"/>
            <a:ext cx="3853543" cy="2652201"/>
          </a:xfrm>
          <a:prstGeom prst="rect">
            <a:avLst/>
          </a:prstGeom>
          <a:noFill/>
          <a:extLst>
            <a:ext uri="{909E8E84-426E-40DD-AFC4-6F175D3DCCD1}">
              <a14:hiddenFill xmlns:a14="http://schemas.microsoft.com/office/drawing/2010/main">
                <a:solidFill>
                  <a:srgbClr val="FFFFFF"/>
                </a:solidFill>
              </a14:hiddenFill>
            </a:ext>
          </a:extLst>
        </p:spPr>
      </p:pic>
      <p:sp>
        <p:nvSpPr>
          <p:cNvPr id="4" name="Titre 1">
            <a:extLst>
              <a:ext uri="{FF2B5EF4-FFF2-40B4-BE49-F238E27FC236}">
                <a16:creationId xmlns:a16="http://schemas.microsoft.com/office/drawing/2014/main" id="{8E599AE4-B2AE-46E6-9FBB-92C58C724FCF}"/>
              </a:ext>
            </a:extLst>
          </p:cNvPr>
          <p:cNvSpPr txBox="1">
            <a:spLocks/>
          </p:cNvSpPr>
          <p:nvPr/>
        </p:nvSpPr>
        <p:spPr>
          <a:xfrm>
            <a:off x="1469908" y="603407"/>
            <a:ext cx="6201979" cy="720696"/>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sz="3600" b="1" dirty="0">
                <a:solidFill>
                  <a:schemeClr val="bg1"/>
                </a:solidFill>
                <a:latin typeface="Century Gothic" panose="020B0502020202020204" pitchFamily="34" charset="0"/>
                <a:cs typeface="Calibri" panose="020F0502020204030204" pitchFamily="34" charset="0"/>
              </a:rPr>
              <a:t>Communications harcelantes</a:t>
            </a:r>
          </a:p>
        </p:txBody>
      </p:sp>
      <p:sp>
        <p:nvSpPr>
          <p:cNvPr id="5" name="Espace réservé du contenu 2">
            <a:extLst>
              <a:ext uri="{FF2B5EF4-FFF2-40B4-BE49-F238E27FC236}">
                <a16:creationId xmlns:a16="http://schemas.microsoft.com/office/drawing/2014/main" id="{70D29DD2-18B3-4CE1-AFAF-A3CFED5BB332}"/>
              </a:ext>
            </a:extLst>
          </p:cNvPr>
          <p:cNvSpPr txBox="1">
            <a:spLocks/>
          </p:cNvSpPr>
          <p:nvPr/>
        </p:nvSpPr>
        <p:spPr>
          <a:xfrm>
            <a:off x="382809" y="1344728"/>
            <a:ext cx="8376179" cy="101346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fr-CA" sz="1600" b="1" dirty="0">
                <a:latin typeface="Calibri" panose="020F0502020204030204" pitchFamily="34" charset="0"/>
                <a:cs typeface="Calibri" panose="020F0502020204030204" pitchFamily="34" charset="0"/>
              </a:rPr>
              <a:t>372 </a:t>
            </a:r>
            <a:r>
              <a:rPr lang="fr-CA" sz="1600" dirty="0">
                <a:latin typeface="Calibri" panose="020F0502020204030204" pitchFamily="34" charset="0"/>
                <a:cs typeface="Calibri" panose="020F0502020204030204" pitchFamily="34" charset="0"/>
              </a:rPr>
              <a:t>(3)</a:t>
            </a:r>
            <a:r>
              <a:rPr lang="fr-CA" sz="1600" b="1" dirty="0">
                <a:latin typeface="Calibri" panose="020F0502020204030204" pitchFamily="34" charset="0"/>
                <a:cs typeface="Calibri" panose="020F0502020204030204" pitchFamily="34" charset="0"/>
              </a:rPr>
              <a:t> </a:t>
            </a:r>
            <a:r>
              <a:rPr lang="fr-CA" sz="1600" dirty="0">
                <a:latin typeface="Calibri" panose="020F0502020204030204" pitchFamily="34" charset="0"/>
                <a:cs typeface="Calibri" panose="020F0502020204030204" pitchFamily="34" charset="0"/>
              </a:rPr>
              <a:t>Commet une infraction quiconque, sans excuse légitime et avec l’intention de harceler quelqu’un, communique avec lui de façon répétée ou fait en sorte que des communications répétées lui soient faites, par un moyen de télécommunication.</a:t>
            </a:r>
          </a:p>
        </p:txBody>
      </p:sp>
      <p:pic>
        <p:nvPicPr>
          <p:cNvPr id="9" name="Image 8">
            <a:extLst>
              <a:ext uri="{FF2B5EF4-FFF2-40B4-BE49-F238E27FC236}">
                <a16:creationId xmlns:a16="http://schemas.microsoft.com/office/drawing/2014/main" id="{C4C7E905-380A-4A04-830F-75071E1926C9}"/>
              </a:ext>
            </a:extLst>
          </p:cNvPr>
          <p:cNvPicPr>
            <a:picLocks noChangeAspect="1"/>
          </p:cNvPicPr>
          <p:nvPr/>
        </p:nvPicPr>
        <p:blipFill>
          <a:blip r:embed="rId3"/>
          <a:stretch>
            <a:fillRect/>
          </a:stretch>
        </p:blipFill>
        <p:spPr>
          <a:xfrm rot="463005">
            <a:off x="6953233" y="1780184"/>
            <a:ext cx="2293197" cy="2293197"/>
          </a:xfrm>
          <a:prstGeom prst="rect">
            <a:avLst/>
          </a:prstGeom>
        </p:spPr>
      </p:pic>
      <p:pic>
        <p:nvPicPr>
          <p:cNvPr id="7" name="Image 6">
            <a:extLst>
              <a:ext uri="{FF2B5EF4-FFF2-40B4-BE49-F238E27FC236}">
                <a16:creationId xmlns:a16="http://schemas.microsoft.com/office/drawing/2014/main" id="{BEEE4A34-2CE7-4FC0-B64A-070868D1EE77}"/>
              </a:ext>
            </a:extLst>
          </p:cNvPr>
          <p:cNvPicPr>
            <a:picLocks noChangeAspect="1"/>
          </p:cNvPicPr>
          <p:nvPr/>
        </p:nvPicPr>
        <p:blipFill>
          <a:blip r:embed="rId4"/>
          <a:stretch>
            <a:fillRect/>
          </a:stretch>
        </p:blipFill>
        <p:spPr>
          <a:xfrm rot="805190">
            <a:off x="5685348" y="2824339"/>
            <a:ext cx="1863606" cy="1863606"/>
          </a:xfrm>
          <a:prstGeom prst="rect">
            <a:avLst/>
          </a:prstGeom>
        </p:spPr>
      </p:pic>
      <p:pic>
        <p:nvPicPr>
          <p:cNvPr id="11" name="Image 10">
            <a:extLst>
              <a:ext uri="{FF2B5EF4-FFF2-40B4-BE49-F238E27FC236}">
                <a16:creationId xmlns:a16="http://schemas.microsoft.com/office/drawing/2014/main" id="{BCC9646F-6C11-4DF5-AA6B-02F98AA284B5}"/>
              </a:ext>
            </a:extLst>
          </p:cNvPr>
          <p:cNvPicPr>
            <a:picLocks noChangeAspect="1"/>
          </p:cNvPicPr>
          <p:nvPr/>
        </p:nvPicPr>
        <p:blipFill>
          <a:blip r:embed="rId5"/>
          <a:stretch>
            <a:fillRect/>
          </a:stretch>
        </p:blipFill>
        <p:spPr>
          <a:xfrm rot="21237098">
            <a:off x="4296046" y="2156257"/>
            <a:ext cx="1726743" cy="1726743"/>
          </a:xfrm>
          <a:prstGeom prst="rect">
            <a:avLst/>
          </a:prstGeom>
        </p:spPr>
      </p:pic>
    </p:spTree>
    <p:extLst>
      <p:ext uri="{BB962C8B-B14F-4D97-AF65-F5344CB8AC3E}">
        <p14:creationId xmlns:p14="http://schemas.microsoft.com/office/powerpoint/2010/main" val="28082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500"/>
                                        <p:tgtEl>
                                          <p:spTgt spid="4">
                                            <p:txEl>
                                              <p:pRg st="0" end="0"/>
                                            </p:txEl>
                                          </p:spTgt>
                                        </p:tgtEl>
                                      </p:cBhvr>
                                    </p:animEffect>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fill="hold"/>
                                        <p:tgtEl>
                                          <p:spTgt spid="7"/>
                                        </p:tgtEl>
                                        <p:attrNameLst>
                                          <p:attrName>ppt_x</p:attrName>
                                        </p:attrNameLst>
                                      </p:cBhvr>
                                      <p:tavLst>
                                        <p:tav tm="0">
                                          <p:val>
                                            <p:strVal val="#ppt_x"/>
                                          </p:val>
                                        </p:tav>
                                        <p:tav tm="100000">
                                          <p:val>
                                            <p:strVal val="#ppt_x"/>
                                          </p:val>
                                        </p:tav>
                                      </p:tavLst>
                                    </p:anim>
                                    <p:anim calcmode="lin" valueType="num">
                                      <p:cBhvr additive="base">
                                        <p:cTn id="19" dur="1500" fill="hold"/>
                                        <p:tgtEl>
                                          <p:spTgt spid="7"/>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anim calcmode="lin" valueType="num">
                                      <p:cBhvr>
                                        <p:cTn id="23" dur="1500" fill="hold"/>
                                        <p:tgtEl>
                                          <p:spTgt spid="9"/>
                                        </p:tgtEl>
                                        <p:attrNameLst>
                                          <p:attrName>ppt_x</p:attrName>
                                        </p:attrNameLst>
                                      </p:cBhvr>
                                      <p:tavLst>
                                        <p:tav tm="0">
                                          <p:val>
                                            <p:strVal val="#ppt_x"/>
                                          </p:val>
                                        </p:tav>
                                        <p:tav tm="100000">
                                          <p:val>
                                            <p:strVal val="#ppt_x"/>
                                          </p:val>
                                        </p:tav>
                                      </p:tavLst>
                                    </p:anim>
                                    <p:anim calcmode="lin" valueType="num">
                                      <p:cBhvr>
                                        <p:cTn id="24" dur="1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anim calcmode="lin" valueType="num">
                                      <p:cBhvr>
                                        <p:cTn id="28" dur="1500" fill="hold"/>
                                        <p:tgtEl>
                                          <p:spTgt spid="11"/>
                                        </p:tgtEl>
                                        <p:attrNameLst>
                                          <p:attrName>ppt_x</p:attrName>
                                        </p:attrNameLst>
                                      </p:cBhvr>
                                      <p:tavLst>
                                        <p:tav tm="0">
                                          <p:val>
                                            <p:strVal val="#ppt_x"/>
                                          </p:val>
                                        </p:tav>
                                        <p:tav tm="100000">
                                          <p:val>
                                            <p:strVal val="#ppt_x"/>
                                          </p:val>
                                        </p:tav>
                                      </p:tavLst>
                                    </p:anim>
                                    <p:anim calcmode="lin" valueType="num">
                                      <p:cBhvr>
                                        <p:cTn id="2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42;p17">
            <a:extLst>
              <a:ext uri="{FF2B5EF4-FFF2-40B4-BE49-F238E27FC236}">
                <a16:creationId xmlns:a16="http://schemas.microsoft.com/office/drawing/2014/main" id="{252F9CC4-DF67-4DFC-9F03-12A5F830ABC1}"/>
              </a:ext>
            </a:extLst>
          </p:cNvPr>
          <p:cNvSpPr txBox="1">
            <a:spLocks/>
          </p:cNvSpPr>
          <p:nvPr/>
        </p:nvSpPr>
        <p:spPr>
          <a:xfrm>
            <a:off x="32304" y="235341"/>
            <a:ext cx="9143999" cy="1063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3200" b="1" dirty="0">
                <a:solidFill>
                  <a:schemeClr val="bg1"/>
                </a:solidFill>
                <a:latin typeface="Century Gothic" panose="020B0502020202020204" pitchFamily="34" charset="0"/>
                <a:cs typeface="Calibri" panose="020F0502020204030204" pitchFamily="34" charset="0"/>
              </a:rPr>
              <a:t>Des solutions contre la </a:t>
            </a:r>
            <a:r>
              <a:rPr lang="fr-CA" sz="3200" b="1" dirty="0">
                <a:latin typeface="Century Gothic" panose="020B0502020202020204" pitchFamily="34" charset="0"/>
                <a:cs typeface="Calibri" panose="020F0502020204030204" pitchFamily="34" charset="0"/>
              </a:rPr>
              <a:t>cyber</a:t>
            </a:r>
            <a:r>
              <a:rPr lang="fr-CA" sz="3200" b="1" dirty="0">
                <a:solidFill>
                  <a:schemeClr val="bg1"/>
                </a:solidFill>
                <a:latin typeface="Century Gothic" panose="020B0502020202020204" pitchFamily="34" charset="0"/>
                <a:cs typeface="Calibri" panose="020F0502020204030204" pitchFamily="34" charset="0"/>
              </a:rPr>
              <a:t>intimidation</a:t>
            </a:r>
          </a:p>
        </p:txBody>
      </p:sp>
      <p:sp>
        <p:nvSpPr>
          <p:cNvPr id="10" name="Rectangle 9">
            <a:extLst>
              <a:ext uri="{FF2B5EF4-FFF2-40B4-BE49-F238E27FC236}">
                <a16:creationId xmlns:a16="http://schemas.microsoft.com/office/drawing/2014/main" id="{6575525D-3EA1-4415-B185-7DEC4F1D3A02}"/>
              </a:ext>
            </a:extLst>
          </p:cNvPr>
          <p:cNvSpPr/>
          <p:nvPr/>
        </p:nvSpPr>
        <p:spPr>
          <a:xfrm>
            <a:off x="837621" y="1455919"/>
            <a:ext cx="7465671" cy="316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descr="Une image contenant texte&#10;&#10;Description générée automatiquement">
            <a:extLst>
              <a:ext uri="{FF2B5EF4-FFF2-40B4-BE49-F238E27FC236}">
                <a16:creationId xmlns:a16="http://schemas.microsoft.com/office/drawing/2014/main" id="{50054B23-37A5-406A-A584-8F7B4A8F76D3}"/>
              </a:ext>
            </a:extLst>
          </p:cNvPr>
          <p:cNvPicPr>
            <a:picLocks noChangeAspect="1"/>
          </p:cNvPicPr>
          <p:nvPr/>
        </p:nvPicPr>
        <p:blipFill>
          <a:blip r:embed="rId2"/>
          <a:stretch>
            <a:fillRect/>
          </a:stretch>
        </p:blipFill>
        <p:spPr>
          <a:xfrm>
            <a:off x="977752" y="1553775"/>
            <a:ext cx="7176304" cy="2915577"/>
          </a:xfrm>
          <a:prstGeom prst="rect">
            <a:avLst/>
          </a:prstGeom>
        </p:spPr>
      </p:pic>
    </p:spTree>
    <p:extLst>
      <p:ext uri="{BB962C8B-B14F-4D97-AF65-F5344CB8AC3E}">
        <p14:creationId xmlns:p14="http://schemas.microsoft.com/office/powerpoint/2010/main" val="20004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19" name="ZoneTexte 18">
            <a:extLst>
              <a:ext uri="{FF2B5EF4-FFF2-40B4-BE49-F238E27FC236}">
                <a16:creationId xmlns:a16="http://schemas.microsoft.com/office/drawing/2014/main" id="{A4745BE5-0E16-4ECE-8E9A-0C74C88E7EBD}"/>
              </a:ext>
            </a:extLst>
          </p:cNvPr>
          <p:cNvSpPr txBox="1"/>
          <p:nvPr/>
        </p:nvSpPr>
        <p:spPr>
          <a:xfrm>
            <a:off x="127747" y="2088903"/>
            <a:ext cx="7893424" cy="925125"/>
          </a:xfrm>
          <a:prstGeom prst="rect">
            <a:avLst/>
          </a:prstGeom>
          <a:noFill/>
        </p:spPr>
        <p:txBody>
          <a:bodyPr wrap="square">
            <a:spAutoFit/>
          </a:bodyPr>
          <a:lstStyle/>
          <a:p>
            <a:pPr marL="899160" marR="0" indent="0" algn="just">
              <a:lnSpc>
                <a:spcPct val="115000"/>
              </a:lnSpc>
              <a:spcBef>
                <a:spcPts val="0"/>
              </a:spcBef>
              <a:spcAft>
                <a:spcPts val="1000"/>
              </a:spcAft>
            </a:pPr>
            <a:r>
              <a:rPr lang="fr-CA" sz="1600" kern="1400" dirty="0">
                <a:ln>
                  <a:noFill/>
                </a:ln>
                <a:solidFill>
                  <a:srgbClr val="000000"/>
                </a:solidFill>
                <a:effectLst/>
                <a:latin typeface="Calibri" panose="020F0502020204030204" pitchFamily="34" charset="0"/>
              </a:rPr>
              <a:t>Sur Internet, un troll est un individu qui utilise un moyen de télécommunication pour incommoder, harceler ou intimider une autre personne dans un but malicieux ou pour susciter la peur. </a:t>
            </a:r>
            <a:r>
              <a:rPr lang="fr-CA" sz="1050" kern="1400" dirty="0">
                <a:ln>
                  <a:noFill/>
                </a:ln>
                <a:solidFill>
                  <a:srgbClr val="000000"/>
                </a:solidFill>
                <a:effectLst/>
                <a:latin typeface="Calibri" panose="020F0502020204030204" pitchFamily="34" charset="0"/>
              </a:rPr>
              <a:t> </a:t>
            </a:r>
          </a:p>
        </p:txBody>
      </p:sp>
      <p:grpSp>
        <p:nvGrpSpPr>
          <p:cNvPr id="21" name="Google Shape;883;p47">
            <a:extLst>
              <a:ext uri="{FF2B5EF4-FFF2-40B4-BE49-F238E27FC236}">
                <a16:creationId xmlns:a16="http://schemas.microsoft.com/office/drawing/2014/main" id="{B44B784C-A8C6-4458-AB59-F82A643EFDC6}"/>
              </a:ext>
            </a:extLst>
          </p:cNvPr>
          <p:cNvGrpSpPr/>
          <p:nvPr/>
        </p:nvGrpSpPr>
        <p:grpSpPr>
          <a:xfrm rot="1280601">
            <a:off x="4083205" y="594510"/>
            <a:ext cx="977589" cy="1395728"/>
            <a:chOff x="6730350" y="2315900"/>
            <a:chExt cx="257700" cy="420100"/>
          </a:xfrm>
        </p:grpSpPr>
        <p:sp>
          <p:nvSpPr>
            <p:cNvPr id="22" name="Google Shape;884;p47">
              <a:extLst>
                <a:ext uri="{FF2B5EF4-FFF2-40B4-BE49-F238E27FC236}">
                  <a16:creationId xmlns:a16="http://schemas.microsoft.com/office/drawing/2014/main" id="{87A3D6B7-0BFC-45FC-BCC2-86445F359EC1}"/>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5;p47">
              <a:extLst>
                <a:ext uri="{FF2B5EF4-FFF2-40B4-BE49-F238E27FC236}">
                  <a16:creationId xmlns:a16="http://schemas.microsoft.com/office/drawing/2014/main" id="{50AC2665-A4B2-4E12-B2CA-B2C1C3B644A9}"/>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6;p47">
              <a:extLst>
                <a:ext uri="{FF2B5EF4-FFF2-40B4-BE49-F238E27FC236}">
                  <a16:creationId xmlns:a16="http://schemas.microsoft.com/office/drawing/2014/main" id="{717E3FB3-0E3E-4ABD-A72B-0D0DEA0FD84F}"/>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7;p47">
              <a:extLst>
                <a:ext uri="{FF2B5EF4-FFF2-40B4-BE49-F238E27FC236}">
                  <a16:creationId xmlns:a16="http://schemas.microsoft.com/office/drawing/2014/main" id="{4ECA4F50-ECB3-451D-BBF0-261046012544}"/>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88;p47">
              <a:extLst>
                <a:ext uri="{FF2B5EF4-FFF2-40B4-BE49-F238E27FC236}">
                  <a16:creationId xmlns:a16="http://schemas.microsoft.com/office/drawing/2014/main" id="{53CC9240-7223-4FE0-A72A-B3C1EF5C74CC}"/>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880;p47">
            <a:extLst>
              <a:ext uri="{FF2B5EF4-FFF2-40B4-BE49-F238E27FC236}">
                <a16:creationId xmlns:a16="http://schemas.microsoft.com/office/drawing/2014/main" id="{E14BBA51-1A71-429D-B2D3-9FDF606F6C0D}"/>
              </a:ext>
            </a:extLst>
          </p:cNvPr>
          <p:cNvGrpSpPr/>
          <p:nvPr/>
        </p:nvGrpSpPr>
        <p:grpSpPr>
          <a:xfrm rot="21015055">
            <a:off x="2195892" y="3563475"/>
            <a:ext cx="810189" cy="712664"/>
            <a:chOff x="5975075" y="2327500"/>
            <a:chExt cx="420100" cy="388350"/>
          </a:xfrm>
        </p:grpSpPr>
        <p:sp>
          <p:nvSpPr>
            <p:cNvPr id="28" name="Google Shape;881;p47">
              <a:extLst>
                <a:ext uri="{FF2B5EF4-FFF2-40B4-BE49-F238E27FC236}">
                  <a16:creationId xmlns:a16="http://schemas.microsoft.com/office/drawing/2014/main" id="{49232684-FD68-48B0-B33F-6D85DA172105}"/>
                </a:ext>
              </a:extLst>
            </p:cNvPr>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2;p47">
              <a:extLst>
                <a:ext uri="{FF2B5EF4-FFF2-40B4-BE49-F238E27FC236}">
                  <a16:creationId xmlns:a16="http://schemas.microsoft.com/office/drawing/2014/main" id="{F667B12B-0BC7-4EAB-B8F8-C6BCBE58C7AD}"/>
                </a:ext>
              </a:extLst>
            </p:cNvPr>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 coins arrondis 2">
            <a:extLst>
              <a:ext uri="{FF2B5EF4-FFF2-40B4-BE49-F238E27FC236}">
                <a16:creationId xmlns:a16="http://schemas.microsoft.com/office/drawing/2014/main" id="{7FCEA4E4-7CC1-4D4D-BDA8-5E0E9A8DDEF7}"/>
              </a:ext>
            </a:extLst>
          </p:cNvPr>
          <p:cNvSpPr/>
          <p:nvPr/>
        </p:nvSpPr>
        <p:spPr>
          <a:xfrm>
            <a:off x="1916206" y="3328150"/>
            <a:ext cx="5237629" cy="134470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a:extLst>
              <a:ext uri="{FF2B5EF4-FFF2-40B4-BE49-F238E27FC236}">
                <a16:creationId xmlns:a16="http://schemas.microsoft.com/office/drawing/2014/main" id="{246F3E7A-13AC-452C-AC08-EF97F3846D73}"/>
              </a:ext>
            </a:extLst>
          </p:cNvPr>
          <p:cNvSpPr txBox="1"/>
          <p:nvPr/>
        </p:nvSpPr>
        <p:spPr>
          <a:xfrm>
            <a:off x="3229529" y="3585004"/>
            <a:ext cx="3823453" cy="830997"/>
          </a:xfrm>
          <a:prstGeom prst="rect">
            <a:avLst/>
          </a:prstGeom>
          <a:noFill/>
        </p:spPr>
        <p:txBody>
          <a:bodyPr wrap="square" rtlCol="0">
            <a:spAutoFit/>
          </a:bodyPr>
          <a:lstStyle/>
          <a:p>
            <a:r>
              <a:rPr lang="fr-CA" sz="1600" dirty="0">
                <a:solidFill>
                  <a:schemeClr val="bg1"/>
                </a:solidFill>
              </a:rPr>
              <a:t>« Heureusement, lorsque le comportement </a:t>
            </a:r>
            <a:r>
              <a:rPr lang="fr-CA" sz="1600" dirty="0" err="1">
                <a:solidFill>
                  <a:schemeClr val="bg1"/>
                </a:solidFill>
              </a:rPr>
              <a:t>cyberintimidant</a:t>
            </a:r>
            <a:r>
              <a:rPr lang="fr-CA" sz="1600" dirty="0">
                <a:solidFill>
                  <a:schemeClr val="bg1"/>
                </a:solidFill>
              </a:rPr>
              <a:t> disparait, le troll disparait également »</a:t>
            </a:r>
          </a:p>
        </p:txBody>
      </p:sp>
      <p:sp>
        <p:nvSpPr>
          <p:cNvPr id="32" name="ZoneTexte 31">
            <a:extLst>
              <a:ext uri="{FF2B5EF4-FFF2-40B4-BE49-F238E27FC236}">
                <a16:creationId xmlns:a16="http://schemas.microsoft.com/office/drawing/2014/main" id="{1393AB27-DD55-43F0-8482-13087AF070D9}"/>
              </a:ext>
            </a:extLst>
          </p:cNvPr>
          <p:cNvSpPr txBox="1"/>
          <p:nvPr/>
        </p:nvSpPr>
        <p:spPr>
          <a:xfrm>
            <a:off x="6091512" y="4314679"/>
            <a:ext cx="961470" cy="338554"/>
          </a:xfrm>
          <a:prstGeom prst="rect">
            <a:avLst/>
          </a:prstGeom>
          <a:noFill/>
        </p:spPr>
        <p:txBody>
          <a:bodyPr wrap="square" rtlCol="0">
            <a:spAutoFit/>
          </a:bodyPr>
          <a:lstStyle/>
          <a:p>
            <a:r>
              <a:rPr lang="fr-CA" sz="1600" dirty="0">
                <a:solidFill>
                  <a:schemeClr val="bg1"/>
                </a:solidFill>
              </a:rPr>
              <a:t>- moi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anim calcmode="lin" valueType="num">
                                      <p:cBhvr>
                                        <p:cTn id="8" dur="1500" fill="hold"/>
                                        <p:tgtEl>
                                          <p:spTgt spid="21"/>
                                        </p:tgtEl>
                                        <p:attrNameLst>
                                          <p:attrName>ppt_x</p:attrName>
                                        </p:attrNameLst>
                                      </p:cBhvr>
                                      <p:tavLst>
                                        <p:tav tm="0">
                                          <p:val>
                                            <p:strVal val="#ppt_x"/>
                                          </p:val>
                                        </p:tav>
                                        <p:tav tm="100000">
                                          <p:val>
                                            <p:strVal val="#ppt_x"/>
                                          </p:val>
                                        </p:tav>
                                      </p:tavLst>
                                    </p:anim>
                                    <p:anim calcmode="lin" valueType="num">
                                      <p:cBhvr>
                                        <p:cTn id="9" dur="15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anim calcmode="lin" valueType="num">
                                      <p:cBhvr>
                                        <p:cTn id="13" dur="1500" fill="hold"/>
                                        <p:tgtEl>
                                          <p:spTgt spid="19"/>
                                        </p:tgtEl>
                                        <p:attrNameLst>
                                          <p:attrName>ppt_x</p:attrName>
                                        </p:attrNameLst>
                                      </p:cBhvr>
                                      <p:tavLst>
                                        <p:tav tm="0">
                                          <p:val>
                                            <p:strVal val="#ppt_x"/>
                                          </p:val>
                                        </p:tav>
                                        <p:tav tm="100000">
                                          <p:val>
                                            <p:strVal val="#ppt_x"/>
                                          </p:val>
                                        </p:tav>
                                      </p:tavLst>
                                    </p:anim>
                                    <p:anim calcmode="lin" valueType="num">
                                      <p:cBhvr>
                                        <p:cTn id="14" dur="1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4412F12-76A6-4AFF-B0D1-D124B765879D}"/>
              </a:ext>
            </a:extLst>
          </p:cNvPr>
          <p:cNvSpPr>
            <a:spLocks noGrp="1"/>
          </p:cNvSpPr>
          <p:nvPr>
            <p:ph type="body" idx="1"/>
          </p:nvPr>
        </p:nvSpPr>
        <p:spPr>
          <a:xfrm>
            <a:off x="0" y="4430802"/>
            <a:ext cx="9144000" cy="591671"/>
          </a:xfrm>
        </p:spPr>
        <p:txBody>
          <a:bodyPr/>
          <a:lstStyle/>
          <a:p>
            <a:r>
              <a:rPr lang="fr-CA" sz="3600" b="1" dirty="0">
                <a:latin typeface="Century Gothic" panose="020B0502020202020204" pitchFamily="34" charset="0"/>
                <a:cs typeface="Calibri" panose="020F0502020204030204" pitchFamily="34" charset="0"/>
              </a:rPr>
              <a:t>Ce qui se retrouve dans la trousse…</a:t>
            </a:r>
          </a:p>
        </p:txBody>
      </p:sp>
      <p:sp>
        <p:nvSpPr>
          <p:cNvPr id="4" name="Rectangle : coins arrondis 3">
            <a:extLst>
              <a:ext uri="{FF2B5EF4-FFF2-40B4-BE49-F238E27FC236}">
                <a16:creationId xmlns:a16="http://schemas.microsoft.com/office/drawing/2014/main" id="{22E4D6FF-8C4E-4DC2-9543-6CB250A37038}"/>
              </a:ext>
            </a:extLst>
          </p:cNvPr>
          <p:cNvSpPr/>
          <p:nvPr/>
        </p:nvSpPr>
        <p:spPr>
          <a:xfrm>
            <a:off x="4681491" y="2464558"/>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 coins arrondis 4">
            <a:extLst>
              <a:ext uri="{FF2B5EF4-FFF2-40B4-BE49-F238E27FC236}">
                <a16:creationId xmlns:a16="http://schemas.microsoft.com/office/drawing/2014/main" id="{B3BD2C3E-70AE-464F-AD43-95D676DB52C2}"/>
              </a:ext>
            </a:extLst>
          </p:cNvPr>
          <p:cNvSpPr/>
          <p:nvPr/>
        </p:nvSpPr>
        <p:spPr>
          <a:xfrm>
            <a:off x="161365" y="449907"/>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 coins arrondis 5">
            <a:extLst>
              <a:ext uri="{FF2B5EF4-FFF2-40B4-BE49-F238E27FC236}">
                <a16:creationId xmlns:a16="http://schemas.microsoft.com/office/drawing/2014/main" id="{759BB4E7-867C-4A3D-AE81-68120D44DB19}"/>
              </a:ext>
            </a:extLst>
          </p:cNvPr>
          <p:cNvSpPr/>
          <p:nvPr/>
        </p:nvSpPr>
        <p:spPr>
          <a:xfrm>
            <a:off x="161365" y="2466574"/>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 coins arrondis 6">
            <a:extLst>
              <a:ext uri="{FF2B5EF4-FFF2-40B4-BE49-F238E27FC236}">
                <a16:creationId xmlns:a16="http://schemas.microsoft.com/office/drawing/2014/main" id="{B63F4779-3157-4991-8708-4599C5CFBDB9}"/>
              </a:ext>
            </a:extLst>
          </p:cNvPr>
          <p:cNvSpPr/>
          <p:nvPr/>
        </p:nvSpPr>
        <p:spPr>
          <a:xfrm>
            <a:off x="6994177" y="2464558"/>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 coins arrondis 7">
            <a:extLst>
              <a:ext uri="{FF2B5EF4-FFF2-40B4-BE49-F238E27FC236}">
                <a16:creationId xmlns:a16="http://schemas.microsoft.com/office/drawing/2014/main" id="{CF039F66-951B-4F15-8B20-FB0B70E0FEF2}"/>
              </a:ext>
            </a:extLst>
          </p:cNvPr>
          <p:cNvSpPr/>
          <p:nvPr/>
        </p:nvSpPr>
        <p:spPr>
          <a:xfrm>
            <a:off x="4681491" y="449907"/>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 coins arrondis 8">
            <a:extLst>
              <a:ext uri="{FF2B5EF4-FFF2-40B4-BE49-F238E27FC236}">
                <a16:creationId xmlns:a16="http://schemas.microsoft.com/office/drawing/2014/main" id="{9BD7FDEB-4B4A-4948-8D3A-40C400144D44}"/>
              </a:ext>
            </a:extLst>
          </p:cNvPr>
          <p:cNvSpPr/>
          <p:nvPr/>
        </p:nvSpPr>
        <p:spPr>
          <a:xfrm>
            <a:off x="2421428" y="457864"/>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4D0D9F07-E562-4261-8E8B-6F4242B80C53}"/>
              </a:ext>
            </a:extLst>
          </p:cNvPr>
          <p:cNvSpPr txBox="1"/>
          <p:nvPr/>
        </p:nvSpPr>
        <p:spPr>
          <a:xfrm>
            <a:off x="4735277" y="2845045"/>
            <a:ext cx="1577928" cy="523220"/>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Fiche sur les recours civils</a:t>
            </a:r>
          </a:p>
        </p:txBody>
      </p:sp>
      <p:sp>
        <p:nvSpPr>
          <p:cNvPr id="11" name="ZoneTexte 10">
            <a:extLst>
              <a:ext uri="{FF2B5EF4-FFF2-40B4-BE49-F238E27FC236}">
                <a16:creationId xmlns:a16="http://schemas.microsoft.com/office/drawing/2014/main" id="{AFF72308-C1FE-49BA-A878-2DC8FA6BBDB0}"/>
              </a:ext>
            </a:extLst>
          </p:cNvPr>
          <p:cNvSpPr txBox="1"/>
          <p:nvPr/>
        </p:nvSpPr>
        <p:spPr>
          <a:xfrm>
            <a:off x="243728" y="722672"/>
            <a:ext cx="1516156" cy="738664"/>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Fiche explicative des infractions du Code criminel</a:t>
            </a:r>
          </a:p>
        </p:txBody>
      </p:sp>
      <p:sp>
        <p:nvSpPr>
          <p:cNvPr id="12" name="ZoneTexte 11">
            <a:extLst>
              <a:ext uri="{FF2B5EF4-FFF2-40B4-BE49-F238E27FC236}">
                <a16:creationId xmlns:a16="http://schemas.microsoft.com/office/drawing/2014/main" id="{8E0684EA-7D08-40E9-B8E6-FBE54BF12806}"/>
              </a:ext>
            </a:extLst>
          </p:cNvPr>
          <p:cNvSpPr txBox="1"/>
          <p:nvPr/>
        </p:nvSpPr>
        <p:spPr>
          <a:xfrm>
            <a:off x="304240" y="2641519"/>
            <a:ext cx="1395132" cy="954107"/>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Fiche explicative du processus judiciaire</a:t>
            </a:r>
          </a:p>
        </p:txBody>
      </p:sp>
      <p:sp>
        <p:nvSpPr>
          <p:cNvPr id="13" name="ZoneTexte 12">
            <a:extLst>
              <a:ext uri="{FF2B5EF4-FFF2-40B4-BE49-F238E27FC236}">
                <a16:creationId xmlns:a16="http://schemas.microsoft.com/office/drawing/2014/main" id="{E1672847-6FD4-4999-9416-08628477035A}"/>
              </a:ext>
            </a:extLst>
          </p:cNvPr>
          <p:cNvSpPr txBox="1"/>
          <p:nvPr/>
        </p:nvSpPr>
        <p:spPr>
          <a:xfrm>
            <a:off x="2552880" y="838351"/>
            <a:ext cx="1434758" cy="523220"/>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Un lien d’avertissement</a:t>
            </a:r>
          </a:p>
        </p:txBody>
      </p:sp>
      <p:sp>
        <p:nvSpPr>
          <p:cNvPr id="14" name="ZoneTexte 13">
            <a:extLst>
              <a:ext uri="{FF2B5EF4-FFF2-40B4-BE49-F238E27FC236}">
                <a16:creationId xmlns:a16="http://schemas.microsoft.com/office/drawing/2014/main" id="{55DBF9CD-4EE1-44B2-9BD9-8607B7C62C4A}"/>
              </a:ext>
            </a:extLst>
          </p:cNvPr>
          <p:cNvSpPr txBox="1"/>
          <p:nvPr/>
        </p:nvSpPr>
        <p:spPr>
          <a:xfrm>
            <a:off x="4796210" y="732645"/>
            <a:ext cx="1462367" cy="738664"/>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Fiche avec des ressources juste pour toi</a:t>
            </a:r>
          </a:p>
        </p:txBody>
      </p:sp>
      <p:sp>
        <p:nvSpPr>
          <p:cNvPr id="15" name="ZoneTexte 14">
            <a:extLst>
              <a:ext uri="{FF2B5EF4-FFF2-40B4-BE49-F238E27FC236}">
                <a16:creationId xmlns:a16="http://schemas.microsoft.com/office/drawing/2014/main" id="{06D0FA18-8BBD-45E3-A2DB-7871A20025D8}"/>
              </a:ext>
            </a:extLst>
          </p:cNvPr>
          <p:cNvSpPr txBox="1"/>
          <p:nvPr/>
        </p:nvSpPr>
        <p:spPr>
          <a:xfrm>
            <a:off x="7031997" y="2664290"/>
            <a:ext cx="1605242" cy="954107"/>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Un tout nouveau volet de sensibilisation du suspect</a:t>
            </a:r>
          </a:p>
        </p:txBody>
      </p:sp>
      <p:pic>
        <p:nvPicPr>
          <p:cNvPr id="16" name="Picture 8" descr="Tel-Jeunes">
            <a:extLst>
              <a:ext uri="{FF2B5EF4-FFF2-40B4-BE49-F238E27FC236}">
                <a16:creationId xmlns:a16="http://schemas.microsoft.com/office/drawing/2014/main" id="{BC2E9EA5-73A7-4308-AF2E-2556C0E98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1373">
            <a:off x="6513874" y="410625"/>
            <a:ext cx="1825188" cy="52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9">
            <a:extLst>
              <a:ext uri="{FF2B5EF4-FFF2-40B4-BE49-F238E27FC236}">
                <a16:creationId xmlns:a16="http://schemas.microsoft.com/office/drawing/2014/main" id="{000D92A1-D53D-4627-9F7B-C4E749C1B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41" t="8498" r="10721" b="9641"/>
          <a:stretch>
            <a:fillRect/>
          </a:stretch>
        </p:blipFill>
        <p:spPr bwMode="auto">
          <a:xfrm>
            <a:off x="8143892" y="469194"/>
            <a:ext cx="838743" cy="84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 name="Picture 7" descr="Jeunesse, J’écoute">
            <a:extLst>
              <a:ext uri="{FF2B5EF4-FFF2-40B4-BE49-F238E27FC236}">
                <a16:creationId xmlns:a16="http://schemas.microsoft.com/office/drawing/2014/main" id="{B51C3BD8-298C-4640-A483-DCFBB72038DB}"/>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455660" y="1368085"/>
            <a:ext cx="2642180" cy="31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9" name="Rectangle : coins arrondis 18">
            <a:extLst>
              <a:ext uri="{FF2B5EF4-FFF2-40B4-BE49-F238E27FC236}">
                <a16:creationId xmlns:a16="http://schemas.microsoft.com/office/drawing/2014/main" id="{151DF845-9359-480B-82EF-CBF2B3D8B7A8}"/>
              </a:ext>
            </a:extLst>
          </p:cNvPr>
          <p:cNvSpPr/>
          <p:nvPr/>
        </p:nvSpPr>
        <p:spPr>
          <a:xfrm>
            <a:off x="2421428" y="2464558"/>
            <a:ext cx="1680882" cy="12841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ZoneTexte 19">
            <a:extLst>
              <a:ext uri="{FF2B5EF4-FFF2-40B4-BE49-F238E27FC236}">
                <a16:creationId xmlns:a16="http://schemas.microsoft.com/office/drawing/2014/main" id="{E54DC8BF-CF93-484D-B135-B6D46AFDEEE5}"/>
              </a:ext>
            </a:extLst>
          </p:cNvPr>
          <p:cNvSpPr txBox="1"/>
          <p:nvPr/>
        </p:nvSpPr>
        <p:spPr>
          <a:xfrm>
            <a:off x="2639942" y="2698515"/>
            <a:ext cx="1243853" cy="738664"/>
          </a:xfrm>
          <a:prstGeom prst="rect">
            <a:avLst/>
          </a:prstGeom>
          <a:noFill/>
        </p:spPr>
        <p:txBody>
          <a:bodyPr wrap="square" rtlCol="0">
            <a:spAutoFit/>
          </a:bodyPr>
          <a:lstStyle/>
          <a:p>
            <a:pPr algn="ctr"/>
            <a:r>
              <a:rPr lang="fr-CA" b="1" dirty="0">
                <a:latin typeface="Calibri" panose="020F0502020204030204" pitchFamily="34" charset="0"/>
                <a:cs typeface="Calibri" panose="020F0502020204030204" pitchFamily="34" charset="0"/>
              </a:rPr>
              <a:t>Fiche sur la justice réparatrice</a:t>
            </a:r>
          </a:p>
        </p:txBody>
      </p:sp>
      <p:pic>
        <p:nvPicPr>
          <p:cNvPr id="21" name="Image 20">
            <a:extLst>
              <a:ext uri="{FF2B5EF4-FFF2-40B4-BE49-F238E27FC236}">
                <a16:creationId xmlns:a16="http://schemas.microsoft.com/office/drawing/2014/main" id="{6A82EBEF-3AEF-8E9B-54E0-C21D02C78F34}"/>
              </a:ext>
            </a:extLst>
          </p:cNvPr>
          <p:cNvPicPr>
            <a:picLocks noChangeAspect="1"/>
          </p:cNvPicPr>
          <p:nvPr/>
        </p:nvPicPr>
        <p:blipFill>
          <a:blip r:embed="rId5"/>
          <a:stretch>
            <a:fillRect/>
          </a:stretch>
        </p:blipFill>
        <p:spPr>
          <a:xfrm rot="252143">
            <a:off x="2975657" y="422763"/>
            <a:ext cx="3217981" cy="4148672"/>
          </a:xfrm>
          <a:prstGeom prst="rect">
            <a:avLst/>
          </a:prstGeom>
          <a:effectLst>
            <a:outerShdw blurRad="50800" dist="38100" dir="8100000" algn="tr" rotWithShape="0">
              <a:prstClr val="black">
                <a:alpha val="40000"/>
              </a:prstClr>
            </a:outerShdw>
          </a:effectLst>
        </p:spPr>
      </p:pic>
      <p:pic>
        <p:nvPicPr>
          <p:cNvPr id="23" name="Image 22">
            <a:extLst>
              <a:ext uri="{FF2B5EF4-FFF2-40B4-BE49-F238E27FC236}">
                <a16:creationId xmlns:a16="http://schemas.microsoft.com/office/drawing/2014/main" id="{2560BE7F-ADD6-5440-2F00-2C9336FC3668}"/>
              </a:ext>
            </a:extLst>
          </p:cNvPr>
          <p:cNvPicPr>
            <a:picLocks noChangeAspect="1"/>
          </p:cNvPicPr>
          <p:nvPr/>
        </p:nvPicPr>
        <p:blipFill>
          <a:blip r:embed="rId6"/>
          <a:stretch>
            <a:fillRect/>
          </a:stretch>
        </p:blipFill>
        <p:spPr>
          <a:xfrm rot="236530">
            <a:off x="3201651" y="267530"/>
            <a:ext cx="2793551" cy="4301433"/>
          </a:xfrm>
          <a:prstGeom prst="rect">
            <a:avLst/>
          </a:prstGeom>
          <a:effectLst>
            <a:outerShdw blurRad="50800" dist="38100" dir="8100000" algn="tr" rotWithShape="0">
              <a:prstClr val="black">
                <a:alpha val="40000"/>
              </a:prstClr>
            </a:outerShdw>
          </a:effectLst>
        </p:spPr>
      </p:pic>
      <p:pic>
        <p:nvPicPr>
          <p:cNvPr id="25" name="Image 24">
            <a:extLst>
              <a:ext uri="{FF2B5EF4-FFF2-40B4-BE49-F238E27FC236}">
                <a16:creationId xmlns:a16="http://schemas.microsoft.com/office/drawing/2014/main" id="{D6DAD456-2EB3-6DB7-F641-F8942A4F0D92}"/>
              </a:ext>
            </a:extLst>
          </p:cNvPr>
          <p:cNvPicPr>
            <a:picLocks noChangeAspect="1"/>
          </p:cNvPicPr>
          <p:nvPr/>
        </p:nvPicPr>
        <p:blipFill rotWithShape="1">
          <a:blip r:embed="rId7"/>
          <a:srcRect r="5839"/>
          <a:stretch/>
        </p:blipFill>
        <p:spPr>
          <a:xfrm>
            <a:off x="1543968" y="1941790"/>
            <a:ext cx="6504483" cy="2300911"/>
          </a:xfrm>
          <a:prstGeom prst="rect">
            <a:avLst/>
          </a:prstGeom>
          <a:effectLst>
            <a:glow rad="228600">
              <a:schemeClr val="accent2">
                <a:satMod val="175000"/>
                <a:alpha val="40000"/>
              </a:schemeClr>
            </a:glow>
          </a:effectLst>
        </p:spPr>
      </p:pic>
      <p:pic>
        <p:nvPicPr>
          <p:cNvPr id="27" name="Image 26">
            <a:extLst>
              <a:ext uri="{FF2B5EF4-FFF2-40B4-BE49-F238E27FC236}">
                <a16:creationId xmlns:a16="http://schemas.microsoft.com/office/drawing/2014/main" id="{46B61DD1-C072-0806-88DD-D531FC906DBC}"/>
              </a:ext>
            </a:extLst>
          </p:cNvPr>
          <p:cNvPicPr>
            <a:picLocks noChangeAspect="1"/>
          </p:cNvPicPr>
          <p:nvPr/>
        </p:nvPicPr>
        <p:blipFill>
          <a:blip r:embed="rId8"/>
          <a:stretch>
            <a:fillRect/>
          </a:stretch>
        </p:blipFill>
        <p:spPr>
          <a:xfrm rot="286108">
            <a:off x="5227222" y="410329"/>
            <a:ext cx="1956795" cy="4462379"/>
          </a:xfrm>
          <a:prstGeom prst="rect">
            <a:avLst/>
          </a:prstGeom>
          <a:effectLst>
            <a:outerShdw blurRad="50800" dist="38100" dir="8100000" algn="tr" rotWithShape="0">
              <a:prstClr val="black">
                <a:alpha val="40000"/>
              </a:prstClr>
            </a:outerShdw>
          </a:effectLst>
        </p:spPr>
      </p:pic>
      <p:pic>
        <p:nvPicPr>
          <p:cNvPr id="29" name="Image 28">
            <a:extLst>
              <a:ext uri="{FF2B5EF4-FFF2-40B4-BE49-F238E27FC236}">
                <a16:creationId xmlns:a16="http://schemas.microsoft.com/office/drawing/2014/main" id="{4BA5CE4D-DD5B-C604-1D13-37815D0673FD}"/>
              </a:ext>
            </a:extLst>
          </p:cNvPr>
          <p:cNvPicPr>
            <a:picLocks noChangeAspect="1"/>
          </p:cNvPicPr>
          <p:nvPr/>
        </p:nvPicPr>
        <p:blipFill>
          <a:blip r:embed="rId9"/>
          <a:stretch>
            <a:fillRect/>
          </a:stretch>
        </p:blipFill>
        <p:spPr>
          <a:xfrm rot="319404">
            <a:off x="6557157" y="205132"/>
            <a:ext cx="2033765" cy="4747387"/>
          </a:xfrm>
          <a:prstGeom prst="rect">
            <a:avLst/>
          </a:prstGeom>
          <a:effectLst>
            <a:outerShdw blurRad="50800" dist="38100" dir="8100000" algn="tr" rotWithShape="0">
              <a:prstClr val="black">
                <a:alpha val="40000"/>
              </a:prstClr>
            </a:outerShdw>
          </a:effectLst>
        </p:spPr>
      </p:pic>
      <p:pic>
        <p:nvPicPr>
          <p:cNvPr id="1026" name="Picture 2" descr="FORT — Centre Axel">
            <a:extLst>
              <a:ext uri="{FF2B5EF4-FFF2-40B4-BE49-F238E27FC236}">
                <a16:creationId xmlns:a16="http://schemas.microsoft.com/office/drawing/2014/main" id="{8C97D17C-DE6B-1119-9EC1-B982CC3F3E5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0166"/>
          <a:stretch/>
        </p:blipFill>
        <p:spPr bwMode="auto">
          <a:xfrm>
            <a:off x="4344322" y="2082269"/>
            <a:ext cx="4370062" cy="30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ppt_x"/>
                                          </p:val>
                                        </p:tav>
                                        <p:tav tm="100000">
                                          <p:val>
                                            <p:strVal val="#ppt_x"/>
                                          </p:val>
                                        </p:tav>
                                      </p:tavLst>
                                    </p:anim>
                                    <p:anim calcmode="lin" valueType="num">
                                      <p:cBhvr additive="base">
                                        <p:cTn id="2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ppt_x"/>
                                          </p:val>
                                        </p:tav>
                                        <p:tav tm="100000">
                                          <p:val>
                                            <p:strVal val="#ppt_x"/>
                                          </p:val>
                                        </p:tav>
                                      </p:tavLst>
                                    </p:anim>
                                    <p:anim calcmode="lin" valueType="num">
                                      <p:cBhvr additive="base">
                                        <p:cTn id="28" dur="20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1+#ppt_h/2"/>
                                          </p:val>
                                        </p:tav>
                                        <p:tav tm="100000">
                                          <p:val>
                                            <p:strVal val="#ppt_y"/>
                                          </p:val>
                                        </p:tav>
                                      </p:tavLst>
                                    </p:anim>
                                  </p:childTnLst>
                                </p:cTn>
                              </p:par>
                              <p:par>
                                <p:cTn id="33" presetID="21" presetClass="entr" presetSubtype="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000" fill="hold"/>
                                        <p:tgtEl>
                                          <p:spTgt spid="9"/>
                                        </p:tgtEl>
                                        <p:attrNameLst>
                                          <p:attrName>ppt_x</p:attrName>
                                        </p:attrNameLst>
                                      </p:cBhvr>
                                      <p:tavLst>
                                        <p:tav tm="0">
                                          <p:val>
                                            <p:strVal val="#ppt_x"/>
                                          </p:val>
                                        </p:tav>
                                        <p:tav tm="100000">
                                          <p:val>
                                            <p:strVal val="#ppt_x"/>
                                          </p:val>
                                        </p:tav>
                                      </p:tavLst>
                                    </p:anim>
                                    <p:anim calcmode="lin" valueType="num">
                                      <p:cBhvr additive="base">
                                        <p:cTn id="41" dur="20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2000" fill="hold"/>
                                        <p:tgtEl>
                                          <p:spTgt spid="13"/>
                                        </p:tgtEl>
                                        <p:attrNameLst>
                                          <p:attrName>ppt_x</p:attrName>
                                        </p:attrNameLst>
                                      </p:cBhvr>
                                      <p:tavLst>
                                        <p:tav tm="0">
                                          <p:val>
                                            <p:strVal val="#ppt_x"/>
                                          </p:val>
                                        </p:tav>
                                        <p:tav tm="100000">
                                          <p:val>
                                            <p:strVal val="#ppt_x"/>
                                          </p:val>
                                        </p:tav>
                                      </p:tavLst>
                                    </p:anim>
                                    <p:anim calcmode="lin" valueType="num">
                                      <p:cBhvr additive="base">
                                        <p:cTn id="45" dur="2000" fill="hold"/>
                                        <p:tgtEl>
                                          <p:spTgt spid="13"/>
                                        </p:tgtEl>
                                        <p:attrNameLst>
                                          <p:attrName>ppt_y</p:attrName>
                                        </p:attrNameLst>
                                      </p:cBhvr>
                                      <p:tavLst>
                                        <p:tav tm="0">
                                          <p:val>
                                            <p:strVal val="1+#ppt_h/2"/>
                                          </p:val>
                                        </p:tav>
                                        <p:tav tm="100000">
                                          <p:val>
                                            <p:strVal val="#ppt_y"/>
                                          </p:val>
                                        </p:tav>
                                      </p:tavLst>
                                    </p:anim>
                                  </p:childTnLst>
                                </p:cTn>
                              </p:par>
                              <p:par>
                                <p:cTn id="46" presetID="31"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ppt_w</p:attrName>
                                        </p:attrNameLst>
                                      </p:cBhvr>
                                      <p:tavLst>
                                        <p:tav tm="0">
                                          <p:val>
                                            <p:fltVal val="0"/>
                                          </p:val>
                                        </p:tav>
                                        <p:tav tm="100000">
                                          <p:val>
                                            <p:strVal val="#ppt_w"/>
                                          </p:val>
                                        </p:tav>
                                      </p:tavLst>
                                    </p:anim>
                                    <p:anim calcmode="lin" valueType="num">
                                      <p:cBhvr>
                                        <p:cTn id="49" dur="1000" fill="hold"/>
                                        <p:tgtEl>
                                          <p:spTgt spid="25"/>
                                        </p:tgtEl>
                                        <p:attrNameLst>
                                          <p:attrName>ppt_h</p:attrName>
                                        </p:attrNameLst>
                                      </p:cBhvr>
                                      <p:tavLst>
                                        <p:tav tm="0">
                                          <p:val>
                                            <p:fltVal val="0"/>
                                          </p:val>
                                        </p:tav>
                                        <p:tav tm="100000">
                                          <p:val>
                                            <p:strVal val="#ppt_h"/>
                                          </p:val>
                                        </p:tav>
                                      </p:tavLst>
                                    </p:anim>
                                    <p:anim calcmode="lin" valueType="num">
                                      <p:cBhvr>
                                        <p:cTn id="50" dur="1000" fill="hold"/>
                                        <p:tgtEl>
                                          <p:spTgt spid="25"/>
                                        </p:tgtEl>
                                        <p:attrNameLst>
                                          <p:attrName>style.rotation</p:attrName>
                                        </p:attrNameLst>
                                      </p:cBhvr>
                                      <p:tavLst>
                                        <p:tav tm="0">
                                          <p:val>
                                            <p:fltVal val="90"/>
                                          </p:val>
                                        </p:tav>
                                        <p:tav tm="100000">
                                          <p:val>
                                            <p:fltVal val="0"/>
                                          </p:val>
                                        </p:tav>
                                      </p:tavLst>
                                    </p:anim>
                                    <p:animEffect transition="in" filter="fade">
                                      <p:cBhvr>
                                        <p:cTn id="51"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2000" fill="hold"/>
                                        <p:tgtEl>
                                          <p:spTgt spid="16"/>
                                        </p:tgtEl>
                                        <p:attrNameLst>
                                          <p:attrName>ppt_x</p:attrName>
                                        </p:attrNameLst>
                                      </p:cBhvr>
                                      <p:tavLst>
                                        <p:tav tm="0">
                                          <p:val>
                                            <p:strVal val="#ppt_x"/>
                                          </p:val>
                                        </p:tav>
                                        <p:tav tm="100000">
                                          <p:val>
                                            <p:strVal val="#ppt_x"/>
                                          </p:val>
                                        </p:tav>
                                      </p:tavLst>
                                    </p:anim>
                                    <p:anim calcmode="lin" valueType="num">
                                      <p:cBhvr additive="base">
                                        <p:cTn id="57" dur="20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2000" fill="hold"/>
                                        <p:tgtEl>
                                          <p:spTgt spid="17"/>
                                        </p:tgtEl>
                                        <p:attrNameLst>
                                          <p:attrName>ppt_x</p:attrName>
                                        </p:attrNameLst>
                                      </p:cBhvr>
                                      <p:tavLst>
                                        <p:tav tm="0">
                                          <p:val>
                                            <p:strVal val="#ppt_x"/>
                                          </p:val>
                                        </p:tav>
                                        <p:tav tm="100000">
                                          <p:val>
                                            <p:strVal val="#ppt_x"/>
                                          </p:val>
                                        </p:tav>
                                      </p:tavLst>
                                    </p:anim>
                                    <p:anim calcmode="lin" valueType="num">
                                      <p:cBhvr additive="base">
                                        <p:cTn id="61" dur="20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2000" fill="hold"/>
                                        <p:tgtEl>
                                          <p:spTgt spid="18"/>
                                        </p:tgtEl>
                                        <p:attrNameLst>
                                          <p:attrName>ppt_x</p:attrName>
                                        </p:attrNameLst>
                                      </p:cBhvr>
                                      <p:tavLst>
                                        <p:tav tm="0">
                                          <p:val>
                                            <p:strVal val="#ppt_x"/>
                                          </p:val>
                                        </p:tav>
                                        <p:tav tm="100000">
                                          <p:val>
                                            <p:strVal val="#ppt_x"/>
                                          </p:val>
                                        </p:tav>
                                      </p:tavLst>
                                    </p:anim>
                                    <p:anim calcmode="lin" valueType="num">
                                      <p:cBhvr additive="base">
                                        <p:cTn id="65" dur="20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2000" fill="hold"/>
                                        <p:tgtEl>
                                          <p:spTgt spid="8"/>
                                        </p:tgtEl>
                                        <p:attrNameLst>
                                          <p:attrName>ppt_x</p:attrName>
                                        </p:attrNameLst>
                                      </p:cBhvr>
                                      <p:tavLst>
                                        <p:tav tm="0">
                                          <p:val>
                                            <p:strVal val="#ppt_x"/>
                                          </p:val>
                                        </p:tav>
                                        <p:tav tm="100000">
                                          <p:val>
                                            <p:strVal val="#ppt_x"/>
                                          </p:val>
                                        </p:tav>
                                      </p:tavLst>
                                    </p:anim>
                                    <p:anim calcmode="lin" valueType="num">
                                      <p:cBhvr additive="base">
                                        <p:cTn id="69" dur="2000" fill="hold"/>
                                        <p:tgtEl>
                                          <p:spTgt spid="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000" fill="hold"/>
                                        <p:tgtEl>
                                          <p:spTgt spid="14"/>
                                        </p:tgtEl>
                                        <p:attrNameLst>
                                          <p:attrName>ppt_x</p:attrName>
                                        </p:attrNameLst>
                                      </p:cBhvr>
                                      <p:tavLst>
                                        <p:tav tm="0">
                                          <p:val>
                                            <p:strVal val="#ppt_x"/>
                                          </p:val>
                                        </p:tav>
                                        <p:tav tm="100000">
                                          <p:val>
                                            <p:strVal val="#ppt_x"/>
                                          </p:val>
                                        </p:tav>
                                      </p:tavLst>
                                    </p:anim>
                                    <p:anim calcmode="lin" valueType="num">
                                      <p:cBhvr additive="base">
                                        <p:cTn id="73" dur="2000" fill="hold"/>
                                        <p:tgtEl>
                                          <p:spTgt spid="14"/>
                                        </p:tgtEl>
                                        <p:attrNameLst>
                                          <p:attrName>ppt_y</p:attrName>
                                        </p:attrNameLst>
                                      </p:cBhvr>
                                      <p:tavLst>
                                        <p:tav tm="0">
                                          <p:val>
                                            <p:strVal val="1+#ppt_h/2"/>
                                          </p:val>
                                        </p:tav>
                                        <p:tav tm="100000">
                                          <p:val>
                                            <p:strVal val="#ppt_y"/>
                                          </p:val>
                                        </p:tav>
                                      </p:tavLst>
                                    </p:anim>
                                  </p:childTnLst>
                                </p:cTn>
                              </p:par>
                              <p:par>
                                <p:cTn id="74" presetID="21" presetClass="entr" presetSubtype="1" fill="hold" nodeType="withEffect">
                                  <p:stCondLst>
                                    <p:cond delay="0"/>
                                  </p:stCondLst>
                                  <p:childTnLst>
                                    <p:set>
                                      <p:cBhvr>
                                        <p:cTn id="75" dur="1" fill="hold">
                                          <p:stCondLst>
                                            <p:cond delay="0"/>
                                          </p:stCondLst>
                                        </p:cTn>
                                        <p:tgtEl>
                                          <p:spTgt spid="1026"/>
                                        </p:tgtEl>
                                        <p:attrNameLst>
                                          <p:attrName>style.visibility</p:attrName>
                                        </p:attrNameLst>
                                      </p:cBhvr>
                                      <p:to>
                                        <p:strVal val="visible"/>
                                      </p:to>
                                    </p:set>
                                    <p:animEffect transition="in" filter="wheel(1)">
                                      <p:cBhvr>
                                        <p:cTn id="76" dur="2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2000" fill="hold"/>
                                        <p:tgtEl>
                                          <p:spTgt spid="19"/>
                                        </p:tgtEl>
                                        <p:attrNameLst>
                                          <p:attrName>ppt_x</p:attrName>
                                        </p:attrNameLst>
                                      </p:cBhvr>
                                      <p:tavLst>
                                        <p:tav tm="0">
                                          <p:val>
                                            <p:strVal val="#ppt_x"/>
                                          </p:val>
                                        </p:tav>
                                        <p:tav tm="100000">
                                          <p:val>
                                            <p:strVal val="#ppt_x"/>
                                          </p:val>
                                        </p:tav>
                                      </p:tavLst>
                                    </p:anim>
                                    <p:anim calcmode="lin" valueType="num">
                                      <p:cBhvr additive="base">
                                        <p:cTn id="82" dur="20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2000" fill="hold"/>
                                        <p:tgtEl>
                                          <p:spTgt spid="20"/>
                                        </p:tgtEl>
                                        <p:attrNameLst>
                                          <p:attrName>ppt_x</p:attrName>
                                        </p:attrNameLst>
                                      </p:cBhvr>
                                      <p:tavLst>
                                        <p:tav tm="0">
                                          <p:val>
                                            <p:strVal val="#ppt_x"/>
                                          </p:val>
                                        </p:tav>
                                        <p:tav tm="100000">
                                          <p:val>
                                            <p:strVal val="#ppt_x"/>
                                          </p:val>
                                        </p:tav>
                                      </p:tavLst>
                                    </p:anim>
                                    <p:anim calcmode="lin" valueType="num">
                                      <p:cBhvr additive="base">
                                        <p:cTn id="86" dur="2000" fill="hold"/>
                                        <p:tgtEl>
                                          <p:spTgt spid="20"/>
                                        </p:tgtEl>
                                        <p:attrNameLst>
                                          <p:attrName>ppt_y</p:attrName>
                                        </p:attrNameLst>
                                      </p:cBhvr>
                                      <p:tavLst>
                                        <p:tav tm="0">
                                          <p:val>
                                            <p:strVal val="1+#ppt_h/2"/>
                                          </p:val>
                                        </p:tav>
                                        <p:tav tm="100000">
                                          <p:val>
                                            <p:strVal val="#ppt_y"/>
                                          </p:val>
                                        </p:tav>
                                      </p:tavLst>
                                    </p:anim>
                                  </p:childTnLst>
                                </p:cTn>
                              </p:par>
                              <p:par>
                                <p:cTn id="87" presetID="21" presetClass="entr" presetSubtype="1"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heel(1)">
                                      <p:cBhvr>
                                        <p:cTn id="89"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2000" fill="hold"/>
                                        <p:tgtEl>
                                          <p:spTgt spid="4"/>
                                        </p:tgtEl>
                                        <p:attrNameLst>
                                          <p:attrName>ppt_x</p:attrName>
                                        </p:attrNameLst>
                                      </p:cBhvr>
                                      <p:tavLst>
                                        <p:tav tm="0">
                                          <p:val>
                                            <p:strVal val="#ppt_x"/>
                                          </p:val>
                                        </p:tav>
                                        <p:tav tm="100000">
                                          <p:val>
                                            <p:strVal val="#ppt_x"/>
                                          </p:val>
                                        </p:tav>
                                      </p:tavLst>
                                    </p:anim>
                                    <p:anim calcmode="lin" valueType="num">
                                      <p:cBhvr additive="base">
                                        <p:cTn id="95" dur="2000" fill="hold"/>
                                        <p:tgtEl>
                                          <p:spTgt spid="4"/>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additive="base">
                                        <p:cTn id="98" dur="2000" fill="hold"/>
                                        <p:tgtEl>
                                          <p:spTgt spid="10"/>
                                        </p:tgtEl>
                                        <p:attrNameLst>
                                          <p:attrName>ppt_x</p:attrName>
                                        </p:attrNameLst>
                                      </p:cBhvr>
                                      <p:tavLst>
                                        <p:tav tm="0">
                                          <p:val>
                                            <p:strVal val="#ppt_x"/>
                                          </p:val>
                                        </p:tav>
                                        <p:tav tm="100000">
                                          <p:val>
                                            <p:strVal val="#ppt_x"/>
                                          </p:val>
                                        </p:tav>
                                      </p:tavLst>
                                    </p:anim>
                                    <p:anim calcmode="lin" valueType="num">
                                      <p:cBhvr additive="base">
                                        <p:cTn id="99" dur="2000" fill="hold"/>
                                        <p:tgtEl>
                                          <p:spTgt spid="10"/>
                                        </p:tgtEl>
                                        <p:attrNameLst>
                                          <p:attrName>ppt_y</p:attrName>
                                        </p:attrNameLst>
                                      </p:cBhvr>
                                      <p:tavLst>
                                        <p:tav tm="0">
                                          <p:val>
                                            <p:strVal val="1+#ppt_h/2"/>
                                          </p:val>
                                        </p:tav>
                                        <p:tav tm="100000">
                                          <p:val>
                                            <p:strVal val="#ppt_y"/>
                                          </p:val>
                                        </p:tav>
                                      </p:tavLst>
                                    </p:anim>
                                  </p:childTnLst>
                                </p:cTn>
                              </p:par>
                              <p:par>
                                <p:cTn id="100" presetID="21" presetClass="entr" presetSubtype="1"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heel(1)">
                                      <p:cBhvr>
                                        <p:cTn id="102" dur="2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2000" fill="hold"/>
                                        <p:tgtEl>
                                          <p:spTgt spid="7"/>
                                        </p:tgtEl>
                                        <p:attrNameLst>
                                          <p:attrName>ppt_x</p:attrName>
                                        </p:attrNameLst>
                                      </p:cBhvr>
                                      <p:tavLst>
                                        <p:tav tm="0">
                                          <p:val>
                                            <p:strVal val="#ppt_x"/>
                                          </p:val>
                                        </p:tav>
                                        <p:tav tm="100000">
                                          <p:val>
                                            <p:strVal val="#ppt_x"/>
                                          </p:val>
                                        </p:tav>
                                      </p:tavLst>
                                    </p:anim>
                                    <p:anim calcmode="lin" valueType="num">
                                      <p:cBhvr additive="base">
                                        <p:cTn id="108" dur="2000" fill="hold"/>
                                        <p:tgtEl>
                                          <p:spTgt spid="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additive="base">
                                        <p:cTn id="111" dur="2000" fill="hold"/>
                                        <p:tgtEl>
                                          <p:spTgt spid="15"/>
                                        </p:tgtEl>
                                        <p:attrNameLst>
                                          <p:attrName>ppt_x</p:attrName>
                                        </p:attrNameLst>
                                      </p:cBhvr>
                                      <p:tavLst>
                                        <p:tav tm="0">
                                          <p:val>
                                            <p:strVal val="#ppt_x"/>
                                          </p:val>
                                        </p:tav>
                                        <p:tav tm="100000">
                                          <p:val>
                                            <p:strVal val="#ppt_x"/>
                                          </p:val>
                                        </p:tav>
                                      </p:tavLst>
                                    </p:anim>
                                    <p:anim calcmode="lin" valueType="num">
                                      <p:cBhvr additive="base">
                                        <p:cTn id="112"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5C939E-24C6-44FD-94CA-4AF7616E524D}"/>
              </a:ext>
            </a:extLst>
          </p:cNvPr>
          <p:cNvSpPr/>
          <p:nvPr/>
        </p:nvSpPr>
        <p:spPr>
          <a:xfrm>
            <a:off x="4215653" y="900953"/>
            <a:ext cx="860612"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E3C6F666-0469-4FF5-BCB3-773B4C309E81}"/>
              </a:ext>
            </a:extLst>
          </p:cNvPr>
          <p:cNvSpPr txBox="1"/>
          <p:nvPr/>
        </p:nvSpPr>
        <p:spPr>
          <a:xfrm>
            <a:off x="1337983" y="2023782"/>
            <a:ext cx="6286500" cy="830997"/>
          </a:xfrm>
          <a:prstGeom prst="rect">
            <a:avLst/>
          </a:prstGeom>
          <a:noFill/>
        </p:spPr>
        <p:txBody>
          <a:bodyPr wrap="square" rtlCol="0">
            <a:spAutoFit/>
          </a:bodyPr>
          <a:lstStyle/>
          <a:p>
            <a:pPr algn="ctr"/>
            <a:r>
              <a:rPr lang="fr-CA" sz="2400" dirty="0">
                <a:latin typeface="Calibri" panose="020F0502020204030204" pitchFamily="34" charset="0"/>
                <a:cs typeface="Calibri" panose="020F0502020204030204" pitchFamily="34" charset="0"/>
              </a:rPr>
              <a:t>C’est toi qui choisis la solution </a:t>
            </a:r>
          </a:p>
          <a:p>
            <a:pPr algn="ctr"/>
            <a:r>
              <a:rPr lang="fr-CA" sz="2400" dirty="0">
                <a:latin typeface="Calibri" panose="020F0502020204030204" pitchFamily="34" charset="0"/>
                <a:cs typeface="Calibri" panose="020F0502020204030204" pitchFamily="34" charset="0"/>
              </a:rPr>
              <a:t>qui te convient le mieux.</a:t>
            </a:r>
          </a:p>
        </p:txBody>
      </p:sp>
      <p:sp>
        <p:nvSpPr>
          <p:cNvPr id="8" name="Google Shape;74;p13">
            <a:extLst>
              <a:ext uri="{FF2B5EF4-FFF2-40B4-BE49-F238E27FC236}">
                <a16:creationId xmlns:a16="http://schemas.microsoft.com/office/drawing/2014/main" id="{1571716E-ED2A-432E-8DF5-617E0F1438C7}"/>
              </a:ext>
            </a:extLst>
          </p:cNvPr>
          <p:cNvSpPr/>
          <p:nvPr/>
        </p:nvSpPr>
        <p:spPr>
          <a:xfrm>
            <a:off x="3995669" y="2965078"/>
            <a:ext cx="2345223" cy="121023"/>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28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DA62CB8-29FF-4EBC-A8E2-D3F3112BB12F}"/>
              </a:ext>
            </a:extLst>
          </p:cNvPr>
          <p:cNvPicPr>
            <a:picLocks noChangeAspect="1"/>
          </p:cNvPicPr>
          <p:nvPr/>
        </p:nvPicPr>
        <p:blipFill>
          <a:blip r:embed="rId2"/>
          <a:stretch>
            <a:fillRect/>
          </a:stretch>
        </p:blipFill>
        <p:spPr>
          <a:xfrm rot="19710631">
            <a:off x="1033242" y="3504366"/>
            <a:ext cx="1271996" cy="1271996"/>
          </a:xfrm>
          <a:prstGeom prst="rect">
            <a:avLst/>
          </a:prstGeom>
        </p:spPr>
      </p:pic>
      <p:pic>
        <p:nvPicPr>
          <p:cNvPr id="4" name="Image 3" descr="Une image contenant texte, extérieur, signe&#10;&#10;Description générée automatiquement">
            <a:extLst>
              <a:ext uri="{FF2B5EF4-FFF2-40B4-BE49-F238E27FC236}">
                <a16:creationId xmlns:a16="http://schemas.microsoft.com/office/drawing/2014/main" id="{30892945-FEDE-43C0-837C-5A758968AA7B}"/>
              </a:ext>
            </a:extLst>
          </p:cNvPr>
          <p:cNvPicPr>
            <a:picLocks noChangeAspect="1"/>
          </p:cNvPicPr>
          <p:nvPr/>
        </p:nvPicPr>
        <p:blipFill>
          <a:blip r:embed="rId3"/>
          <a:stretch>
            <a:fillRect/>
          </a:stretch>
        </p:blipFill>
        <p:spPr>
          <a:xfrm rot="20769518">
            <a:off x="320877" y="1379317"/>
            <a:ext cx="2938527" cy="2127688"/>
          </a:xfrm>
          <a:prstGeom prst="rect">
            <a:avLst/>
          </a:prstGeom>
        </p:spPr>
      </p:pic>
      <p:sp>
        <p:nvSpPr>
          <p:cNvPr id="5" name="ZoneTexte 4">
            <a:extLst>
              <a:ext uri="{FF2B5EF4-FFF2-40B4-BE49-F238E27FC236}">
                <a16:creationId xmlns:a16="http://schemas.microsoft.com/office/drawing/2014/main" id="{280490DA-67EC-4173-9A78-BAA4B1BB90B2}"/>
              </a:ext>
            </a:extLst>
          </p:cNvPr>
          <p:cNvSpPr txBox="1"/>
          <p:nvPr/>
        </p:nvSpPr>
        <p:spPr>
          <a:xfrm>
            <a:off x="3471248" y="1994147"/>
            <a:ext cx="5289736" cy="830997"/>
          </a:xfrm>
          <a:prstGeom prst="rect">
            <a:avLst/>
          </a:prstGeom>
          <a:noFill/>
        </p:spPr>
        <p:txBody>
          <a:bodyPr wrap="square" rtlCol="0">
            <a:spAutoFit/>
          </a:bodyPr>
          <a:lstStyle/>
          <a:p>
            <a:r>
              <a:rPr lang="fr-CA" sz="2400" b="1" dirty="0">
                <a:latin typeface="Calibri" panose="020F0502020204030204" pitchFamily="34" charset="0"/>
                <a:cs typeface="Calibri" panose="020F0502020204030204" pitchFamily="34" charset="0"/>
              </a:rPr>
              <a:t>Dans l’école auprès d’un professionnel 			et </a:t>
            </a:r>
          </a:p>
        </p:txBody>
      </p:sp>
      <p:sp>
        <p:nvSpPr>
          <p:cNvPr id="6" name="ZoneTexte 5">
            <a:extLst>
              <a:ext uri="{FF2B5EF4-FFF2-40B4-BE49-F238E27FC236}">
                <a16:creationId xmlns:a16="http://schemas.microsoft.com/office/drawing/2014/main" id="{205AB201-5EE9-4C95-BE00-AB9962DD4820}"/>
              </a:ext>
            </a:extLst>
          </p:cNvPr>
          <p:cNvSpPr txBox="1"/>
          <p:nvPr/>
        </p:nvSpPr>
        <p:spPr>
          <a:xfrm>
            <a:off x="3904458" y="2709851"/>
            <a:ext cx="5392997" cy="461665"/>
          </a:xfrm>
          <a:prstGeom prst="rect">
            <a:avLst/>
          </a:prstGeom>
          <a:noFill/>
        </p:spPr>
        <p:txBody>
          <a:bodyPr wrap="square" rtlCol="0">
            <a:spAutoFit/>
          </a:bodyPr>
          <a:lstStyle/>
          <a:p>
            <a:r>
              <a:rPr lang="fr-CA" sz="2400" b="1" dirty="0">
                <a:latin typeface="Calibri" panose="020F0502020204030204" pitchFamily="34" charset="0"/>
                <a:cs typeface="Calibri" panose="020F0502020204030204" pitchFamily="34" charset="0"/>
              </a:rPr>
              <a:t>sur le site www.la</a:t>
            </a:r>
            <a:r>
              <a:rPr lang="fr-CA" sz="2400" b="1" dirty="0">
                <a:solidFill>
                  <a:schemeClr val="bg1"/>
                </a:solidFill>
                <a:latin typeface="Calibri" panose="020F0502020204030204" pitchFamily="34" charset="0"/>
                <a:cs typeface="Calibri" panose="020F0502020204030204" pitchFamily="34" charset="0"/>
              </a:rPr>
              <a:t>trousse</a:t>
            </a:r>
            <a:r>
              <a:rPr lang="fr-CA" sz="2400" b="1" dirty="0">
                <a:latin typeface="Calibri" panose="020F0502020204030204" pitchFamily="34" charset="0"/>
                <a:cs typeface="Calibri" panose="020F0502020204030204" pitchFamily="34" charset="0"/>
              </a:rPr>
              <a:t>anti-troll.com</a:t>
            </a:r>
          </a:p>
        </p:txBody>
      </p:sp>
      <p:sp>
        <p:nvSpPr>
          <p:cNvPr id="7" name="Espace réservé du texte 1">
            <a:extLst>
              <a:ext uri="{FF2B5EF4-FFF2-40B4-BE49-F238E27FC236}">
                <a16:creationId xmlns:a16="http://schemas.microsoft.com/office/drawing/2014/main" id="{4DFEC747-8216-493C-A79B-52DF32891A5F}"/>
              </a:ext>
            </a:extLst>
          </p:cNvPr>
          <p:cNvSpPr txBox="1">
            <a:spLocks/>
          </p:cNvSpPr>
          <p:nvPr/>
        </p:nvSpPr>
        <p:spPr>
          <a:xfrm>
            <a:off x="1965373" y="339091"/>
            <a:ext cx="5513294" cy="5916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sz="3600" b="1" dirty="0">
                <a:solidFill>
                  <a:schemeClr val="bg1"/>
                </a:solidFill>
                <a:latin typeface="Century Gothic" panose="020B0502020202020204" pitchFamily="34" charset="0"/>
                <a:cs typeface="Calibri" panose="020F0502020204030204" pitchFamily="34" charset="0"/>
              </a:rPr>
              <a:t>Où trouver la trousse…</a:t>
            </a:r>
          </a:p>
        </p:txBody>
      </p:sp>
      <p:pic>
        <p:nvPicPr>
          <p:cNvPr id="8" name="Image 7">
            <a:extLst>
              <a:ext uri="{FF2B5EF4-FFF2-40B4-BE49-F238E27FC236}">
                <a16:creationId xmlns:a16="http://schemas.microsoft.com/office/drawing/2014/main" id="{F2CF14DB-BD9F-46DD-9101-5C48A7677BE7}"/>
              </a:ext>
            </a:extLst>
          </p:cNvPr>
          <p:cNvPicPr>
            <a:picLocks noChangeAspect="1"/>
          </p:cNvPicPr>
          <p:nvPr/>
        </p:nvPicPr>
        <p:blipFill>
          <a:blip r:embed="rId2"/>
          <a:stretch>
            <a:fillRect/>
          </a:stretch>
        </p:blipFill>
        <p:spPr>
          <a:xfrm rot="759380">
            <a:off x="2429797" y="3150015"/>
            <a:ext cx="1438288" cy="1438288"/>
          </a:xfrm>
          <a:prstGeom prst="rect">
            <a:avLst/>
          </a:prstGeom>
        </p:spPr>
      </p:pic>
    </p:spTree>
    <p:extLst>
      <p:ext uri="{BB962C8B-B14F-4D97-AF65-F5344CB8AC3E}">
        <p14:creationId xmlns:p14="http://schemas.microsoft.com/office/powerpoint/2010/main" val="25222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2578D5-8FA3-471A-A640-EE725CF0ECF0}"/>
              </a:ext>
            </a:extLst>
          </p:cNvPr>
          <p:cNvSpPr/>
          <p:nvPr/>
        </p:nvSpPr>
        <p:spPr>
          <a:xfrm>
            <a:off x="4161865" y="847165"/>
            <a:ext cx="1069041" cy="65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re 1">
            <a:extLst>
              <a:ext uri="{FF2B5EF4-FFF2-40B4-BE49-F238E27FC236}">
                <a16:creationId xmlns:a16="http://schemas.microsoft.com/office/drawing/2014/main" id="{0A07B454-DFC8-4B52-B8E5-9C0A6CDC9E33}"/>
              </a:ext>
            </a:extLst>
          </p:cNvPr>
          <p:cNvSpPr txBox="1">
            <a:spLocks/>
          </p:cNvSpPr>
          <p:nvPr/>
        </p:nvSpPr>
        <p:spPr>
          <a:xfrm>
            <a:off x="2098997" y="586948"/>
            <a:ext cx="4946006" cy="10266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CA" sz="3600" b="1" dirty="0">
                <a:latin typeface="Century Gothic" panose="020B0502020202020204" pitchFamily="34" charset="0"/>
              </a:rPr>
              <a:t>C’est à toi de choisir</a:t>
            </a:r>
          </a:p>
        </p:txBody>
      </p:sp>
      <p:sp>
        <p:nvSpPr>
          <p:cNvPr id="6" name="Rectangle : coins arrondis 5">
            <a:extLst>
              <a:ext uri="{FF2B5EF4-FFF2-40B4-BE49-F238E27FC236}">
                <a16:creationId xmlns:a16="http://schemas.microsoft.com/office/drawing/2014/main" id="{86C93291-D05D-4E43-83D1-878A55CC91DB}"/>
              </a:ext>
            </a:extLst>
          </p:cNvPr>
          <p:cNvSpPr/>
          <p:nvPr/>
        </p:nvSpPr>
        <p:spPr>
          <a:xfrm>
            <a:off x="645459" y="2132719"/>
            <a:ext cx="3139888" cy="2144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695B70C9-CFB2-4BF9-B121-47B372B85B51}"/>
              </a:ext>
            </a:extLst>
          </p:cNvPr>
          <p:cNvSpPr txBox="1"/>
          <p:nvPr/>
        </p:nvSpPr>
        <p:spPr>
          <a:xfrm>
            <a:off x="773207" y="2349873"/>
            <a:ext cx="2870946" cy="400110"/>
          </a:xfrm>
          <a:prstGeom prst="rect">
            <a:avLst/>
          </a:prstGeom>
          <a:noFill/>
        </p:spPr>
        <p:txBody>
          <a:bodyPr wrap="square" rtlCol="0">
            <a:spAutoFit/>
          </a:bodyPr>
          <a:lstStyle/>
          <a:p>
            <a:r>
              <a:rPr lang="fr-CA" sz="2000" b="1" dirty="0">
                <a:latin typeface="Century Gothic" panose="020B0502020202020204" pitchFamily="34" charset="0"/>
              </a:rPr>
              <a:t>Le suspect…</a:t>
            </a:r>
          </a:p>
        </p:txBody>
      </p:sp>
      <p:sp>
        <p:nvSpPr>
          <p:cNvPr id="9" name="ZoneTexte 8">
            <a:extLst>
              <a:ext uri="{FF2B5EF4-FFF2-40B4-BE49-F238E27FC236}">
                <a16:creationId xmlns:a16="http://schemas.microsoft.com/office/drawing/2014/main" id="{6F1FCEDA-31F8-4DD3-9D7B-5DF35818D5FE}"/>
              </a:ext>
            </a:extLst>
          </p:cNvPr>
          <p:cNvSpPr txBox="1"/>
          <p:nvPr/>
        </p:nvSpPr>
        <p:spPr>
          <a:xfrm>
            <a:off x="773207" y="2765425"/>
            <a:ext cx="2870946" cy="1077218"/>
          </a:xfrm>
          <a:prstGeom prst="rect">
            <a:avLst/>
          </a:prstGeom>
          <a:noFill/>
        </p:spPr>
        <p:txBody>
          <a:bodyPr wrap="square" rtlCol="0">
            <a:spAutoFit/>
          </a:bodyPr>
          <a:lstStyle/>
          <a:p>
            <a:pPr algn="just"/>
            <a:r>
              <a:rPr lang="fr-CA" sz="1600" b="1" dirty="0">
                <a:solidFill>
                  <a:schemeClr val="bg1"/>
                </a:solidFill>
                <a:latin typeface="Century Gothic" panose="020B0502020202020204" pitchFamily="34" charset="0"/>
              </a:rPr>
              <a:t>Arrête immédiatement ton comportement ou vis avec les conséquences de tes gestes</a:t>
            </a:r>
          </a:p>
        </p:txBody>
      </p:sp>
      <p:sp>
        <p:nvSpPr>
          <p:cNvPr id="10" name="Rectangle : coins arrondis 9">
            <a:extLst>
              <a:ext uri="{FF2B5EF4-FFF2-40B4-BE49-F238E27FC236}">
                <a16:creationId xmlns:a16="http://schemas.microsoft.com/office/drawing/2014/main" id="{9B8714BC-11D0-4BFC-8E44-4C72C6AE0A14}"/>
              </a:ext>
            </a:extLst>
          </p:cNvPr>
          <p:cNvSpPr/>
          <p:nvPr/>
        </p:nvSpPr>
        <p:spPr>
          <a:xfrm>
            <a:off x="4327712" y="1506071"/>
            <a:ext cx="4285128" cy="3210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70E9E8C8-D81F-487B-83EE-9D8EA474CBA9}"/>
              </a:ext>
            </a:extLst>
          </p:cNvPr>
          <p:cNvSpPr txBox="1"/>
          <p:nvPr/>
        </p:nvSpPr>
        <p:spPr>
          <a:xfrm>
            <a:off x="4507006" y="1939706"/>
            <a:ext cx="2870946" cy="584775"/>
          </a:xfrm>
          <a:prstGeom prst="rect">
            <a:avLst/>
          </a:prstGeom>
          <a:noFill/>
        </p:spPr>
        <p:txBody>
          <a:bodyPr wrap="square" rtlCol="0">
            <a:spAutoFit/>
          </a:bodyPr>
          <a:lstStyle/>
          <a:p>
            <a:r>
              <a:rPr lang="fr-CA" sz="3200" b="1" dirty="0">
                <a:latin typeface="Century Gothic" panose="020B0502020202020204" pitchFamily="34" charset="0"/>
              </a:rPr>
              <a:t>La victime…</a:t>
            </a:r>
          </a:p>
        </p:txBody>
      </p:sp>
      <p:sp>
        <p:nvSpPr>
          <p:cNvPr id="12" name="ZoneTexte 11">
            <a:extLst>
              <a:ext uri="{FF2B5EF4-FFF2-40B4-BE49-F238E27FC236}">
                <a16:creationId xmlns:a16="http://schemas.microsoft.com/office/drawing/2014/main" id="{663184FB-F8F4-4AF3-A8EA-3C378578BAD8}"/>
              </a:ext>
            </a:extLst>
          </p:cNvPr>
          <p:cNvSpPr txBox="1"/>
          <p:nvPr/>
        </p:nvSpPr>
        <p:spPr>
          <a:xfrm>
            <a:off x="4507006" y="2571750"/>
            <a:ext cx="3926540" cy="1015663"/>
          </a:xfrm>
          <a:prstGeom prst="rect">
            <a:avLst/>
          </a:prstGeom>
          <a:noFill/>
        </p:spPr>
        <p:txBody>
          <a:bodyPr wrap="square" rtlCol="0">
            <a:spAutoFit/>
          </a:bodyPr>
          <a:lstStyle/>
          <a:p>
            <a:pPr algn="just"/>
            <a:r>
              <a:rPr lang="fr-CA" sz="2000" b="1" dirty="0">
                <a:solidFill>
                  <a:schemeClr val="bg1"/>
                </a:solidFill>
                <a:latin typeface="Century Gothic" panose="020B0502020202020204" pitchFamily="34" charset="0"/>
              </a:rPr>
              <a:t>Dénonce tes agresseurs et vient chercher de l’aide, nous sommes toujours là pour toi</a:t>
            </a:r>
          </a:p>
        </p:txBody>
      </p:sp>
    </p:spTree>
    <p:extLst>
      <p:ext uri="{BB962C8B-B14F-4D97-AF65-F5344CB8AC3E}">
        <p14:creationId xmlns:p14="http://schemas.microsoft.com/office/powerpoint/2010/main" val="7492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14326EF-5E27-4C1A-8815-7B39ACEFDDD4}"/>
              </a:ext>
            </a:extLst>
          </p:cNvPr>
          <p:cNvSpPr txBox="1"/>
          <p:nvPr/>
        </p:nvSpPr>
        <p:spPr>
          <a:xfrm>
            <a:off x="3254188" y="2110085"/>
            <a:ext cx="2635624" cy="923330"/>
          </a:xfrm>
          <a:prstGeom prst="rect">
            <a:avLst/>
          </a:prstGeom>
          <a:noFill/>
        </p:spPr>
        <p:txBody>
          <a:bodyPr wrap="square" rtlCol="0">
            <a:spAutoFit/>
          </a:bodyPr>
          <a:lstStyle/>
          <a:p>
            <a:pPr algn="ctr"/>
            <a:r>
              <a:rPr lang="fr-CA" sz="5400" b="1" dirty="0">
                <a:solidFill>
                  <a:schemeClr val="bg1"/>
                </a:solidFill>
                <a:latin typeface="Century Gothic" panose="020B0502020202020204" pitchFamily="34" charset="0"/>
              </a:rPr>
              <a:t>Merci!</a:t>
            </a:r>
          </a:p>
        </p:txBody>
      </p:sp>
    </p:spTree>
    <p:extLst>
      <p:ext uri="{BB962C8B-B14F-4D97-AF65-F5344CB8AC3E}">
        <p14:creationId xmlns:p14="http://schemas.microsoft.com/office/powerpoint/2010/main" val="42103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9">
            <a:extLst>
              <a:ext uri="{FF2B5EF4-FFF2-40B4-BE49-F238E27FC236}">
                <a16:creationId xmlns:a16="http://schemas.microsoft.com/office/drawing/2014/main" id="{72F101CE-4E7E-4CE8-8F89-297572614EAD}"/>
              </a:ext>
            </a:extLst>
          </p:cNvPr>
          <p:cNvPicPr>
            <a:picLocks noChangeAspect="1"/>
          </p:cNvPicPr>
          <p:nvPr/>
        </p:nvPicPr>
        <p:blipFill>
          <a:blip r:embed="rId2">
            <a:extLst>
              <a:ext uri="{28A0092B-C50C-407E-A947-70E740481C1C}">
                <a14:useLocalDpi xmlns:a14="http://schemas.microsoft.com/office/drawing/2010/main" val="0"/>
              </a:ext>
            </a:extLst>
          </a:blip>
          <a:srcRect l="1447" r="1447"/>
          <a:stretch>
            <a:fillRect/>
          </a:stretch>
        </p:blipFill>
        <p:spPr>
          <a:xfrm>
            <a:off x="869742" y="907877"/>
            <a:ext cx="3231611" cy="3327745"/>
          </a:xfrm>
          <a:prstGeom prst="rect">
            <a:avLst/>
          </a:prstGeom>
          <a:noFill/>
          <a:ln>
            <a:noFill/>
          </a:ln>
        </p:spPr>
      </p:pic>
      <p:sp>
        <p:nvSpPr>
          <p:cNvPr id="5" name="Rectangle 4">
            <a:extLst>
              <a:ext uri="{FF2B5EF4-FFF2-40B4-BE49-F238E27FC236}">
                <a16:creationId xmlns:a16="http://schemas.microsoft.com/office/drawing/2014/main" id="{DC963AFA-2EBA-4114-90D5-3C57E2548152}"/>
              </a:ext>
            </a:extLst>
          </p:cNvPr>
          <p:cNvSpPr/>
          <p:nvPr/>
        </p:nvSpPr>
        <p:spPr>
          <a:xfrm>
            <a:off x="4255994" y="907877"/>
            <a:ext cx="658906" cy="54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a:extLst>
              <a:ext uri="{FF2B5EF4-FFF2-40B4-BE49-F238E27FC236}">
                <a16:creationId xmlns:a16="http://schemas.microsoft.com/office/drawing/2014/main" id="{7368A27C-F6DE-46EE-B752-CCA94EC98CE1}"/>
              </a:ext>
            </a:extLst>
          </p:cNvPr>
          <p:cNvSpPr txBox="1"/>
          <p:nvPr/>
        </p:nvSpPr>
        <p:spPr>
          <a:xfrm>
            <a:off x="4423779" y="1961356"/>
            <a:ext cx="3685572" cy="707886"/>
          </a:xfrm>
          <a:prstGeom prst="rect">
            <a:avLst/>
          </a:prstGeom>
          <a:noFill/>
        </p:spPr>
        <p:txBody>
          <a:bodyPr wrap="square" rtlCol="0">
            <a:spAutoFit/>
          </a:bodyPr>
          <a:lstStyle/>
          <a:p>
            <a:r>
              <a:rPr lang="fr-CA" sz="4000" dirty="0">
                <a:latin typeface="Century Gothic" panose="020B0502020202020204" pitchFamily="34" charset="0"/>
              </a:rPr>
              <a:t>Samuel Milot</a:t>
            </a:r>
          </a:p>
        </p:txBody>
      </p:sp>
      <p:sp>
        <p:nvSpPr>
          <p:cNvPr id="8" name="Espace réservé du texte 3">
            <a:extLst>
              <a:ext uri="{FF2B5EF4-FFF2-40B4-BE49-F238E27FC236}">
                <a16:creationId xmlns:a16="http://schemas.microsoft.com/office/drawing/2014/main" id="{3BFBF67B-D3B5-4A65-AE56-E973829E19D2}"/>
              </a:ext>
            </a:extLst>
          </p:cNvPr>
          <p:cNvSpPr txBox="1">
            <a:spLocks/>
          </p:cNvSpPr>
          <p:nvPr/>
        </p:nvSpPr>
        <p:spPr>
          <a:xfrm>
            <a:off x="4108074" y="2669242"/>
            <a:ext cx="3920743" cy="494180"/>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2000" dirty="0">
                <a:solidFill>
                  <a:schemeClr val="accent1">
                    <a:lumMod val="75000"/>
                  </a:schemeClr>
                </a:solidFill>
                <a:latin typeface="Calibri" panose="020F0502020204030204" pitchFamily="34" charset="0"/>
                <a:cs typeface="Calibri" panose="020F0502020204030204" pitchFamily="34" charset="0"/>
              </a:rPr>
              <a:t>Policier à la division communautaire</a:t>
            </a:r>
          </a:p>
        </p:txBody>
      </p:sp>
    </p:spTree>
    <p:extLst>
      <p:ext uri="{BB962C8B-B14F-4D97-AF65-F5344CB8AC3E}">
        <p14:creationId xmlns:p14="http://schemas.microsoft.com/office/powerpoint/2010/main" val="399018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Titre 2">
            <a:extLst>
              <a:ext uri="{FF2B5EF4-FFF2-40B4-BE49-F238E27FC236}">
                <a16:creationId xmlns:a16="http://schemas.microsoft.com/office/drawing/2014/main" id="{1DE11C24-2B1D-482E-B7F8-71E8CFC20986}"/>
              </a:ext>
            </a:extLst>
          </p:cNvPr>
          <p:cNvSpPr>
            <a:spLocks noGrp="1"/>
          </p:cNvSpPr>
          <p:nvPr>
            <p:ph type="title"/>
          </p:nvPr>
        </p:nvSpPr>
        <p:spPr/>
        <p:txBody>
          <a:bodyPr/>
          <a:lstStyle/>
          <a:p>
            <a:r>
              <a:rPr lang="fr-CA" sz="3600" dirty="0">
                <a:latin typeface="Century Gothic" panose="020B0502020202020204" pitchFamily="34" charset="0"/>
              </a:rPr>
              <a:t>Pourquoi suis-je ici aujourd’hui</a:t>
            </a:r>
            <a:r>
              <a:rPr lang="fr-CA" sz="3600" b="0" dirty="0">
                <a:latin typeface="Century Gothic" panose="020B0502020202020204" pitchFamily="34" charset="0"/>
              </a:rPr>
              <a:t>?</a:t>
            </a:r>
          </a:p>
        </p:txBody>
      </p:sp>
      <p:sp>
        <p:nvSpPr>
          <p:cNvPr id="9" name="Espace réservé du texte 8">
            <a:extLst>
              <a:ext uri="{FF2B5EF4-FFF2-40B4-BE49-F238E27FC236}">
                <a16:creationId xmlns:a16="http://schemas.microsoft.com/office/drawing/2014/main" id="{8FFED957-B701-4CE4-B509-D021BA653B02}"/>
              </a:ext>
            </a:extLst>
          </p:cNvPr>
          <p:cNvSpPr>
            <a:spLocks noGrp="1"/>
          </p:cNvSpPr>
          <p:nvPr>
            <p:ph type="body" idx="2"/>
          </p:nvPr>
        </p:nvSpPr>
        <p:spPr>
          <a:xfrm>
            <a:off x="431619" y="1303886"/>
            <a:ext cx="5868328" cy="3568800"/>
          </a:xfrm>
        </p:spPr>
        <p:txBody>
          <a:bodyPr/>
          <a:lstStyle/>
          <a:p>
            <a:pPr>
              <a:lnSpc>
                <a:spcPct val="150000"/>
              </a:lnSpc>
            </a:pPr>
            <a:r>
              <a:rPr lang="fr-CA" sz="2800" dirty="0">
                <a:solidFill>
                  <a:srgbClr val="000000"/>
                </a:solidFill>
                <a:latin typeface="Calibri" panose="020F0502020204030204" pitchFamily="34" charset="0"/>
                <a:cs typeface="Calibri" panose="020F0502020204030204" pitchFamily="34" charset="0"/>
              </a:rPr>
              <a:t>Pour vous informer</a:t>
            </a:r>
          </a:p>
          <a:p>
            <a:pPr>
              <a:lnSpc>
                <a:spcPct val="150000"/>
              </a:lnSpc>
            </a:pPr>
            <a:r>
              <a:rPr lang="fr-CA" sz="2800" dirty="0">
                <a:solidFill>
                  <a:srgbClr val="000000"/>
                </a:solidFill>
                <a:latin typeface="Calibri" panose="020F0502020204030204" pitchFamily="34" charset="0"/>
                <a:cs typeface="Calibri" panose="020F0502020204030204" pitchFamily="34" charset="0"/>
              </a:rPr>
              <a:t>Pour vous sensibiliser</a:t>
            </a:r>
          </a:p>
          <a:p>
            <a:pPr>
              <a:lnSpc>
                <a:spcPct val="150000"/>
              </a:lnSpc>
            </a:pPr>
            <a:r>
              <a:rPr lang="fr-CA" sz="2800" dirty="0">
                <a:solidFill>
                  <a:srgbClr val="000000"/>
                </a:solidFill>
                <a:latin typeface="Calibri" panose="020F0502020204030204" pitchFamily="34" charset="0"/>
                <a:cs typeface="Calibri" panose="020F0502020204030204" pitchFamily="34" charset="0"/>
              </a:rPr>
              <a:t>Pour vous offrir des solutions contre l’intimidation</a:t>
            </a:r>
            <a:r>
              <a:rPr lang="fr-CA" sz="2800" b="1" dirty="0">
                <a:solidFill>
                  <a:srgbClr val="000000"/>
                </a:solidFill>
                <a:latin typeface="Calibri" panose="020F0502020204030204" pitchFamily="34" charset="0"/>
                <a:cs typeface="Calibri" panose="020F0502020204030204" pitchFamily="34" charset="0"/>
              </a:rPr>
              <a:t> </a:t>
            </a:r>
            <a:r>
              <a:rPr lang="fr-CA" sz="2800" dirty="0">
                <a:solidFill>
                  <a:srgbClr val="000000"/>
                </a:solidFill>
                <a:latin typeface="Calibri" panose="020F0502020204030204" pitchFamily="34" charset="0"/>
                <a:cs typeface="Calibri" panose="020F0502020204030204" pitchFamily="34" charset="0"/>
              </a:rPr>
              <a:t>et la </a:t>
            </a:r>
            <a:r>
              <a:rPr lang="fr-CA" sz="2800" b="1" dirty="0">
                <a:solidFill>
                  <a:srgbClr val="000000"/>
                </a:solidFill>
                <a:latin typeface="Calibri" panose="020F0502020204030204" pitchFamily="34" charset="0"/>
                <a:cs typeface="Calibri" panose="020F0502020204030204" pitchFamily="34" charset="0"/>
              </a:rPr>
              <a:t>cyber</a:t>
            </a:r>
            <a:r>
              <a:rPr lang="fr-CA" sz="2800" dirty="0">
                <a:solidFill>
                  <a:srgbClr val="000000"/>
                </a:solidFill>
                <a:latin typeface="Calibri" panose="020F0502020204030204" pitchFamily="34" charset="0"/>
                <a:cs typeface="Calibri" panose="020F0502020204030204" pitchFamily="34" charset="0"/>
              </a:rPr>
              <a:t>intimidation</a:t>
            </a:r>
          </a:p>
        </p:txBody>
      </p:sp>
      <p:pic>
        <p:nvPicPr>
          <p:cNvPr id="15" name="Picture 2" descr="person wearing police unicorn">
            <a:extLst>
              <a:ext uri="{FF2B5EF4-FFF2-40B4-BE49-F238E27FC236}">
                <a16:creationId xmlns:a16="http://schemas.microsoft.com/office/drawing/2014/main" id="{0A860D99-916C-4F21-B930-0CBA45224E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11"/>
          <a:stretch/>
        </p:blipFill>
        <p:spPr bwMode="auto">
          <a:xfrm>
            <a:off x="6030017" y="1406162"/>
            <a:ext cx="2744188" cy="352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 name="Rectangle 1">
            <a:extLst>
              <a:ext uri="{FF2B5EF4-FFF2-40B4-BE49-F238E27FC236}">
                <a16:creationId xmlns:a16="http://schemas.microsoft.com/office/drawing/2014/main" id="{3B97569C-5EEA-4DA9-BD23-A315746485B7}"/>
              </a:ext>
            </a:extLst>
          </p:cNvPr>
          <p:cNvSpPr/>
          <p:nvPr/>
        </p:nvSpPr>
        <p:spPr>
          <a:xfrm>
            <a:off x="4255994" y="0"/>
            <a:ext cx="488800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07DA75AD-6FB1-458D-9971-FCA75AEFAF15}"/>
              </a:ext>
            </a:extLst>
          </p:cNvPr>
          <p:cNvSpPr txBox="1"/>
          <p:nvPr/>
        </p:nvSpPr>
        <p:spPr>
          <a:xfrm>
            <a:off x="804489" y="1364874"/>
            <a:ext cx="2736476" cy="1569660"/>
          </a:xfrm>
          <a:prstGeom prst="rect">
            <a:avLst/>
          </a:prstGeom>
          <a:noFill/>
        </p:spPr>
        <p:txBody>
          <a:bodyPr wrap="square" rtlCol="0">
            <a:spAutoFit/>
          </a:bodyPr>
          <a:lstStyle/>
          <a:p>
            <a:r>
              <a:rPr lang="fr-CA" sz="4800" b="1" dirty="0">
                <a:solidFill>
                  <a:schemeClr val="bg1"/>
                </a:solidFill>
                <a:latin typeface="Century Gothic" panose="020B0502020202020204" pitchFamily="34" charset="0"/>
              </a:rPr>
              <a:t>Le Code</a:t>
            </a:r>
          </a:p>
          <a:p>
            <a:r>
              <a:rPr lang="fr-CA" sz="4800" b="1" dirty="0">
                <a:solidFill>
                  <a:schemeClr val="bg1"/>
                </a:solidFill>
                <a:latin typeface="Century Gothic" panose="020B0502020202020204" pitchFamily="34" charset="0"/>
              </a:rPr>
              <a:t>Criminel</a:t>
            </a:r>
          </a:p>
        </p:txBody>
      </p:sp>
      <p:pic>
        <p:nvPicPr>
          <p:cNvPr id="7" name="Picture 2" descr="082.433.21 - Code criminel annoté 2022 + CD Inclus la table des infractions  en vertu du Code criminel et en matière de drogues et certaines lois  connexes - 2022 Prix étudiant 118.15 $">
            <a:extLst>
              <a:ext uri="{FF2B5EF4-FFF2-40B4-BE49-F238E27FC236}">
                <a16:creationId xmlns:a16="http://schemas.microsoft.com/office/drawing/2014/main" id="{49ADFA40-04D4-4B85-AAB7-5F4A01CFD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870" y="0"/>
            <a:ext cx="3908425"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8A4F451-6DE5-497B-B66D-E665E032A499}"/>
              </a:ext>
            </a:extLst>
          </p:cNvPr>
          <p:cNvSpPr txBox="1"/>
          <p:nvPr/>
        </p:nvSpPr>
        <p:spPr>
          <a:xfrm>
            <a:off x="899131" y="3033962"/>
            <a:ext cx="2547191" cy="461665"/>
          </a:xfrm>
          <a:prstGeom prst="rect">
            <a:avLst/>
          </a:prstGeom>
          <a:noFill/>
        </p:spPr>
        <p:txBody>
          <a:bodyPr wrap="square" rtlCol="0">
            <a:spAutoFit/>
          </a:bodyPr>
          <a:lstStyle/>
          <a:p>
            <a:r>
              <a:rPr lang="fr-CA" sz="2400" dirty="0">
                <a:latin typeface="Calibri" panose="020F0502020204030204" pitchFamily="34" charset="0"/>
                <a:cs typeface="Calibri" panose="020F0502020204030204" pitchFamily="34" charset="0"/>
              </a:rPr>
              <a:t>« C’est quoi ça? »</a:t>
            </a:r>
          </a:p>
        </p:txBody>
      </p:sp>
      <p:sp>
        <p:nvSpPr>
          <p:cNvPr id="5" name="Explosion : 14 points 4">
            <a:extLst>
              <a:ext uri="{FF2B5EF4-FFF2-40B4-BE49-F238E27FC236}">
                <a16:creationId xmlns:a16="http://schemas.microsoft.com/office/drawing/2014/main" id="{8AD45139-4D6E-407C-8712-D1794FDBD6EA}"/>
              </a:ext>
            </a:extLst>
          </p:cNvPr>
          <p:cNvSpPr/>
          <p:nvPr/>
        </p:nvSpPr>
        <p:spPr>
          <a:xfrm>
            <a:off x="4350637" y="2682688"/>
            <a:ext cx="2891118" cy="222548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56B50A9A-8F87-4E6B-98D0-5987548D67F9}"/>
              </a:ext>
            </a:extLst>
          </p:cNvPr>
          <p:cNvSpPr txBox="1"/>
          <p:nvPr/>
        </p:nvSpPr>
        <p:spPr>
          <a:xfrm rot="20023319">
            <a:off x="4822621" y="3405395"/>
            <a:ext cx="1828800" cy="646331"/>
          </a:xfrm>
          <a:prstGeom prst="rect">
            <a:avLst/>
          </a:prstGeom>
          <a:noFill/>
        </p:spPr>
        <p:txBody>
          <a:bodyPr wrap="square" rtlCol="0">
            <a:spAutoFit/>
          </a:bodyPr>
          <a:lstStyle/>
          <a:p>
            <a:r>
              <a:rPr lang="fr-CA" sz="3600" b="1" dirty="0">
                <a:solidFill>
                  <a:srgbClr val="FF0000"/>
                </a:solidFill>
                <a:latin typeface="Century Gothic" panose="020B0502020202020204" pitchFamily="34" charset="0"/>
              </a:rPr>
              <a:t>12 ans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4D61D-5BB4-457D-BADE-96BAD7C3476A}"/>
              </a:ext>
            </a:extLst>
          </p:cNvPr>
          <p:cNvSpPr>
            <a:spLocks noGrp="1"/>
          </p:cNvSpPr>
          <p:nvPr>
            <p:ph type="title"/>
          </p:nvPr>
        </p:nvSpPr>
        <p:spPr/>
        <p:txBody>
          <a:bodyPr/>
          <a:lstStyle/>
          <a:p>
            <a:r>
              <a:rPr lang="fr-CA" sz="2800" dirty="0">
                <a:latin typeface="Century Gothic" panose="020B0502020202020204" pitchFamily="34" charset="0"/>
              </a:rPr>
              <a:t>Découvrons ensemble quelques articles du Code Criminel…</a:t>
            </a:r>
          </a:p>
        </p:txBody>
      </p:sp>
      <p:pic>
        <p:nvPicPr>
          <p:cNvPr id="4" name="Picture 2" descr="space gray iPhone X">
            <a:extLst>
              <a:ext uri="{FF2B5EF4-FFF2-40B4-BE49-F238E27FC236}">
                <a16:creationId xmlns:a16="http://schemas.microsoft.com/office/drawing/2014/main" id="{FBF18533-4613-4671-BAF2-92AA55F27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26" t="10615" b="31063"/>
          <a:stretch/>
        </p:blipFill>
        <p:spPr bwMode="auto">
          <a:xfrm>
            <a:off x="309281" y="3287807"/>
            <a:ext cx="4272975" cy="185569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7EEA8349-91AA-4E43-BD1F-3F0F10851537}"/>
              </a:ext>
            </a:extLst>
          </p:cNvPr>
          <p:cNvSpPr txBox="1">
            <a:spLocks/>
          </p:cNvSpPr>
          <p:nvPr/>
        </p:nvSpPr>
        <p:spPr>
          <a:xfrm>
            <a:off x="221876" y="1250576"/>
            <a:ext cx="4447786" cy="35814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fr-CA" sz="2800" b="1" dirty="0">
                <a:latin typeface="Calibri" panose="020F0502020204030204" pitchFamily="34" charset="0"/>
                <a:cs typeface="Calibri" panose="020F0502020204030204" pitchFamily="34" charset="0"/>
              </a:rPr>
              <a:t>Publication d’images intimes</a:t>
            </a:r>
          </a:p>
          <a:p>
            <a:pPr algn="just"/>
            <a:endParaRPr lang="fr-CA" b="1" dirty="0">
              <a:latin typeface="Calibri" panose="020F0502020204030204" pitchFamily="34" charset="0"/>
              <a:cs typeface="Calibri" panose="020F0502020204030204" pitchFamily="34" charset="0"/>
            </a:endParaRPr>
          </a:p>
          <a:p>
            <a:pPr algn="just"/>
            <a:r>
              <a:rPr lang="fr-CA" sz="1600" b="1" dirty="0">
                <a:latin typeface="Calibri" panose="020F0502020204030204" pitchFamily="34" charset="0"/>
                <a:cs typeface="Calibri" panose="020F0502020204030204" pitchFamily="34" charset="0"/>
              </a:rPr>
              <a:t>162.1</a:t>
            </a:r>
            <a:r>
              <a:rPr lang="fr-CA" sz="1600" dirty="0">
                <a:latin typeface="Calibri" panose="020F0502020204030204" pitchFamily="34" charset="0"/>
                <a:cs typeface="Calibri" panose="020F0502020204030204" pitchFamily="34" charset="0"/>
              </a:rPr>
              <a:t> (1) Quiconque sciemment publie, distribue, transmet, vend ou rend accessible une image intime d’une personne, ou en fait la publicité, sachant que cette personne n’y a pas consenti ou sans se soucier de savoir si elle y a consenti ou non</a:t>
            </a:r>
          </a:p>
        </p:txBody>
      </p:sp>
      <p:sp>
        <p:nvSpPr>
          <p:cNvPr id="6" name="Espace réservé du contenu 3">
            <a:extLst>
              <a:ext uri="{FF2B5EF4-FFF2-40B4-BE49-F238E27FC236}">
                <a16:creationId xmlns:a16="http://schemas.microsoft.com/office/drawing/2014/main" id="{C7CD1D0C-B1BB-41F0-BA97-40C2CA5D576C}"/>
              </a:ext>
            </a:extLst>
          </p:cNvPr>
          <p:cNvSpPr txBox="1">
            <a:spLocks/>
          </p:cNvSpPr>
          <p:nvPr/>
        </p:nvSpPr>
        <p:spPr>
          <a:xfrm>
            <a:off x="4871061" y="2344529"/>
            <a:ext cx="4138469" cy="35814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fr-CA" sz="1600" dirty="0">
                <a:latin typeface="Calibri" panose="020F0502020204030204" pitchFamily="34" charset="0"/>
                <a:cs typeface="Calibri" panose="020F0502020204030204" pitchFamily="34" charset="0"/>
              </a:rPr>
              <a:t>1- La personne est nue, exposant ses seins, ses organes génitaux, sa région anale ou se livrant à une activité sexuelle explicite</a:t>
            </a:r>
          </a:p>
          <a:p>
            <a:endParaRPr lang="fr-CA" sz="1600" dirty="0">
              <a:latin typeface="Calibri" panose="020F0502020204030204" pitchFamily="34" charset="0"/>
              <a:cs typeface="Calibri" panose="020F0502020204030204" pitchFamily="34" charset="0"/>
            </a:endParaRPr>
          </a:p>
          <a:p>
            <a:pPr algn="just"/>
            <a:r>
              <a:rPr lang="fr-CA" sz="1600" dirty="0">
                <a:latin typeface="Calibri" panose="020F0502020204030204" pitchFamily="34" charset="0"/>
                <a:cs typeface="Calibri" panose="020F0502020204030204" pitchFamily="34" charset="0"/>
              </a:rPr>
              <a:t>2- Lors de l’enregistrement, il existait une attente raisonnable de protection de vie privée</a:t>
            </a:r>
          </a:p>
          <a:p>
            <a:endParaRPr lang="fr-CA" sz="1600" dirty="0">
              <a:latin typeface="Calibri" panose="020F0502020204030204" pitchFamily="34" charset="0"/>
              <a:cs typeface="Calibri" panose="020F0502020204030204" pitchFamily="34" charset="0"/>
            </a:endParaRPr>
          </a:p>
          <a:p>
            <a:pPr algn="just"/>
            <a:r>
              <a:rPr lang="fr-CA" sz="1600" dirty="0">
                <a:latin typeface="Calibri" panose="020F0502020204030204" pitchFamily="34" charset="0"/>
                <a:cs typeface="Calibri" panose="020F0502020204030204" pitchFamily="34" charset="0"/>
              </a:rPr>
              <a:t>3- La personne a toujours cette attente au moment de la perpétration de l’infraction</a:t>
            </a:r>
          </a:p>
          <a:p>
            <a:endParaRPr lang="fr-CA" dirty="0"/>
          </a:p>
        </p:txBody>
      </p:sp>
    </p:spTree>
    <p:extLst>
      <p:ext uri="{BB962C8B-B14F-4D97-AF65-F5344CB8AC3E}">
        <p14:creationId xmlns:p14="http://schemas.microsoft.com/office/powerpoint/2010/main" val="3334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rson holding black plastic tool">
            <a:extLst>
              <a:ext uri="{FF2B5EF4-FFF2-40B4-BE49-F238E27FC236}">
                <a16:creationId xmlns:a16="http://schemas.microsoft.com/office/drawing/2014/main" id="{2F9F144E-6297-48CA-9F80-27C180852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4" t="7642" r="21720" b="2758"/>
          <a:stretch/>
        </p:blipFill>
        <p:spPr bwMode="auto">
          <a:xfrm>
            <a:off x="4800601" y="1031855"/>
            <a:ext cx="3509680" cy="364613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6E0CD152-9D62-45BC-A525-F00E4EC80BD4}"/>
              </a:ext>
            </a:extLst>
          </p:cNvPr>
          <p:cNvSpPr txBox="1"/>
          <p:nvPr/>
        </p:nvSpPr>
        <p:spPr>
          <a:xfrm>
            <a:off x="643778" y="282148"/>
            <a:ext cx="3390341" cy="646331"/>
          </a:xfrm>
          <a:prstGeom prst="rect">
            <a:avLst/>
          </a:prstGeom>
          <a:noFill/>
        </p:spPr>
        <p:txBody>
          <a:bodyPr wrap="square" rtlCol="0">
            <a:spAutoFit/>
          </a:bodyPr>
          <a:lstStyle/>
          <a:p>
            <a:r>
              <a:rPr lang="fr-CA" sz="3600" b="1" dirty="0">
                <a:solidFill>
                  <a:schemeClr val="bg1"/>
                </a:solidFill>
                <a:latin typeface="Century Gothic" panose="020B0502020202020204" pitchFamily="34" charset="0"/>
                <a:cs typeface="Calibri" panose="020F0502020204030204" pitchFamily="34" charset="0"/>
              </a:rPr>
              <a:t>Voies de fait</a:t>
            </a:r>
          </a:p>
        </p:txBody>
      </p:sp>
      <p:sp>
        <p:nvSpPr>
          <p:cNvPr id="6" name="ZoneTexte 5">
            <a:extLst>
              <a:ext uri="{FF2B5EF4-FFF2-40B4-BE49-F238E27FC236}">
                <a16:creationId xmlns:a16="http://schemas.microsoft.com/office/drawing/2014/main" id="{F2C54622-B9C3-4BB1-BBA7-257BD2AA1B74}"/>
              </a:ext>
            </a:extLst>
          </p:cNvPr>
          <p:cNvSpPr txBox="1"/>
          <p:nvPr/>
        </p:nvSpPr>
        <p:spPr>
          <a:xfrm>
            <a:off x="643778" y="962098"/>
            <a:ext cx="3840816" cy="3785652"/>
          </a:xfrm>
          <a:prstGeom prst="rect">
            <a:avLst/>
          </a:prstGeom>
          <a:noFill/>
        </p:spPr>
        <p:txBody>
          <a:bodyPr wrap="square">
            <a:spAutoFit/>
          </a:bodyPr>
          <a:lstStyle/>
          <a:p>
            <a:pPr marL="0" indent="0">
              <a:lnSpc>
                <a:spcPct val="100000"/>
              </a:lnSpc>
              <a:buNone/>
            </a:pPr>
            <a:r>
              <a:rPr lang="fr-CA" sz="1600" b="1" dirty="0">
                <a:latin typeface="Calibri" panose="020F0502020204030204" pitchFamily="34" charset="0"/>
                <a:cs typeface="Calibri" panose="020F0502020204030204" pitchFamily="34" charset="0"/>
              </a:rPr>
              <a:t>265</a:t>
            </a:r>
            <a:r>
              <a:rPr lang="fr-CA" sz="1600" dirty="0">
                <a:latin typeface="Calibri" panose="020F0502020204030204" pitchFamily="34" charset="0"/>
                <a:cs typeface="Calibri" panose="020F0502020204030204" pitchFamily="34" charset="0"/>
              </a:rPr>
              <a:t> (1) Commet des voies de fait, ou se livre à une attaque ou une agression, quiconque, selon le cas :</a:t>
            </a:r>
          </a:p>
          <a:p>
            <a:pPr marL="0" indent="0">
              <a:lnSpc>
                <a:spcPct val="100000"/>
              </a:lnSpc>
              <a:buNone/>
            </a:pPr>
            <a:endParaRPr lang="fr-CA" sz="1600" dirty="0">
              <a:latin typeface="Calibri" panose="020F0502020204030204" pitchFamily="34" charset="0"/>
              <a:cs typeface="Calibri" panose="020F0502020204030204" pitchFamily="34" charset="0"/>
            </a:endParaRPr>
          </a:p>
          <a:p>
            <a:pPr marL="0" indent="0">
              <a:lnSpc>
                <a:spcPct val="100000"/>
              </a:lnSpc>
              <a:buNone/>
            </a:pPr>
            <a:r>
              <a:rPr lang="fr-CA" sz="1600" dirty="0">
                <a:latin typeface="Calibri" panose="020F0502020204030204" pitchFamily="34" charset="0"/>
                <a:cs typeface="Calibri" panose="020F0502020204030204" pitchFamily="34" charset="0"/>
              </a:rPr>
              <a:t>a) d’une manière intentionnelle, emploie la force, directement ou indirectement, contre une autre personne sans son consentement;</a:t>
            </a:r>
          </a:p>
          <a:p>
            <a:pPr marL="0" indent="0">
              <a:lnSpc>
                <a:spcPct val="100000"/>
              </a:lnSpc>
              <a:buNone/>
            </a:pPr>
            <a:endParaRPr lang="fr-CA" sz="1600" dirty="0">
              <a:latin typeface="Calibri" panose="020F0502020204030204" pitchFamily="34" charset="0"/>
              <a:cs typeface="Calibri" panose="020F0502020204030204" pitchFamily="34" charset="0"/>
            </a:endParaRPr>
          </a:p>
          <a:p>
            <a:pPr marL="0" indent="0">
              <a:lnSpc>
                <a:spcPct val="100000"/>
              </a:lnSpc>
              <a:buNone/>
            </a:pPr>
            <a:r>
              <a:rPr lang="fr-CA" sz="1600" dirty="0">
                <a:latin typeface="Calibri" panose="020F0502020204030204" pitchFamily="34" charset="0"/>
                <a:cs typeface="Calibri" panose="020F0502020204030204" pitchFamily="34" charset="0"/>
              </a:rPr>
              <a:t>b) tente ou menace, par un acte ou un geste, d’employer la force contre une autre personne, s’il est en mesure actuelle, ou s’il porte cette personne à croire, pour des motifs raisonnables, qu’il est alors en mesure actuelle d’accomplir son dessein;</a:t>
            </a:r>
          </a:p>
        </p:txBody>
      </p:sp>
    </p:spTree>
    <p:extLst>
      <p:ext uri="{BB962C8B-B14F-4D97-AF65-F5344CB8AC3E}">
        <p14:creationId xmlns:p14="http://schemas.microsoft.com/office/powerpoint/2010/main" val="6380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9" name="Picture 2" descr="yellow and black smiley wall art">
            <a:extLst>
              <a:ext uri="{FF2B5EF4-FFF2-40B4-BE49-F238E27FC236}">
                <a16:creationId xmlns:a16="http://schemas.microsoft.com/office/drawing/2014/main" id="{CFBD38A7-B02B-48FB-A31B-1F74952415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192" t="19051" r="27338" b="13236"/>
          <a:stretch/>
        </p:blipFill>
        <p:spPr bwMode="auto">
          <a:xfrm>
            <a:off x="188260" y="759758"/>
            <a:ext cx="4440623" cy="39736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itre 1">
            <a:extLst>
              <a:ext uri="{FF2B5EF4-FFF2-40B4-BE49-F238E27FC236}">
                <a16:creationId xmlns:a16="http://schemas.microsoft.com/office/drawing/2014/main" id="{CDE36278-8438-4F39-A71D-233109EB2ED6}"/>
              </a:ext>
            </a:extLst>
          </p:cNvPr>
          <p:cNvSpPr txBox="1">
            <a:spLocks/>
          </p:cNvSpPr>
          <p:nvPr/>
        </p:nvSpPr>
        <p:spPr>
          <a:xfrm>
            <a:off x="5232128" y="611841"/>
            <a:ext cx="3194101" cy="66014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1pPr>
            <a:lvl2pPr marR="0" lvl="1"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2pPr>
            <a:lvl3pPr marR="0" lvl="2"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3pPr>
            <a:lvl4pPr marR="0" lvl="3"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4pPr>
            <a:lvl5pPr marR="0" lvl="4"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5pPr>
            <a:lvl6pPr marR="0" lvl="5"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6pPr>
            <a:lvl7pPr marR="0" lvl="6"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7pPr>
            <a:lvl8pPr marR="0" lvl="7"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8pPr>
            <a:lvl9pPr marR="0" lvl="8" algn="ctr" rtl="0">
              <a:lnSpc>
                <a:spcPct val="100000"/>
              </a:lnSpc>
              <a:spcBef>
                <a:spcPts val="0"/>
              </a:spcBef>
              <a:spcAft>
                <a:spcPts val="0"/>
              </a:spcAft>
              <a:buClr>
                <a:srgbClr val="FFFFFF"/>
              </a:buClr>
              <a:buSzPts val="3600"/>
              <a:buFont typeface="Varela Round"/>
              <a:buNone/>
              <a:defRPr sz="3600" b="1" i="0" u="none" strike="noStrike" cap="none">
                <a:solidFill>
                  <a:srgbClr val="FFFFFF"/>
                </a:solidFill>
                <a:latin typeface="Varela Round"/>
                <a:ea typeface="Varela Round"/>
                <a:cs typeface="Varela Round"/>
                <a:sym typeface="Varela Round"/>
              </a:defRPr>
            </a:lvl9pPr>
          </a:lstStyle>
          <a:p>
            <a:r>
              <a:rPr lang="fr-CA" dirty="0">
                <a:latin typeface="Century Gothic" panose="020B0502020202020204" pitchFamily="34" charset="0"/>
                <a:cs typeface="Calibri" panose="020F0502020204030204" pitchFamily="34" charset="0"/>
              </a:rPr>
              <a:t>Menaces</a:t>
            </a:r>
          </a:p>
        </p:txBody>
      </p:sp>
      <p:sp>
        <p:nvSpPr>
          <p:cNvPr id="12" name="ZoneTexte 11">
            <a:extLst>
              <a:ext uri="{FF2B5EF4-FFF2-40B4-BE49-F238E27FC236}">
                <a16:creationId xmlns:a16="http://schemas.microsoft.com/office/drawing/2014/main" id="{E00FB1E3-43D5-4C11-8DC7-A43E4A022936}"/>
              </a:ext>
            </a:extLst>
          </p:cNvPr>
          <p:cNvSpPr txBox="1"/>
          <p:nvPr/>
        </p:nvSpPr>
        <p:spPr>
          <a:xfrm>
            <a:off x="4785473" y="1271982"/>
            <a:ext cx="4224056" cy="3293209"/>
          </a:xfrm>
          <a:prstGeom prst="rect">
            <a:avLst/>
          </a:prstGeom>
          <a:noFill/>
        </p:spPr>
        <p:txBody>
          <a:bodyPr wrap="square">
            <a:spAutoFit/>
          </a:bodyPr>
          <a:lstStyle/>
          <a:p>
            <a:pPr>
              <a:lnSpc>
                <a:spcPct val="100000"/>
              </a:lnSpc>
            </a:pPr>
            <a:r>
              <a:rPr lang="fr-CA" sz="1600" b="1" dirty="0">
                <a:latin typeface="Calibri" panose="020F0502020204030204" pitchFamily="34" charset="0"/>
                <a:cs typeface="Calibri" panose="020F0502020204030204" pitchFamily="34" charset="0"/>
              </a:rPr>
              <a:t>264.1</a:t>
            </a:r>
            <a:r>
              <a:rPr lang="fr-CA" sz="1600" dirty="0">
                <a:latin typeface="Calibri" panose="020F0502020204030204" pitchFamily="34" charset="0"/>
                <a:cs typeface="Calibri" panose="020F0502020204030204" pitchFamily="34" charset="0"/>
              </a:rPr>
              <a:t> (1) Commet une infraction quiconque sciemment profère, transmet ou fait recevoir par une personne, de quelque façon, une menace :</a:t>
            </a:r>
          </a:p>
          <a:p>
            <a:pPr>
              <a:lnSpc>
                <a:spcPct val="100000"/>
              </a:lnSpc>
            </a:pPr>
            <a:endParaRPr lang="fr-CA" sz="1600" dirty="0">
              <a:latin typeface="Calibri" panose="020F0502020204030204" pitchFamily="34" charset="0"/>
              <a:cs typeface="Calibri" panose="020F0502020204030204" pitchFamily="34" charset="0"/>
            </a:endParaRPr>
          </a:p>
          <a:p>
            <a:pPr>
              <a:lnSpc>
                <a:spcPct val="100000"/>
              </a:lnSpc>
            </a:pPr>
            <a:r>
              <a:rPr lang="fr-CA" sz="1600" dirty="0">
                <a:latin typeface="Calibri" panose="020F0502020204030204" pitchFamily="34" charset="0"/>
                <a:cs typeface="Calibri" panose="020F0502020204030204" pitchFamily="34" charset="0"/>
              </a:rPr>
              <a:t>a) de causer la mort ou des lésions corporelles à quelqu’un;</a:t>
            </a:r>
          </a:p>
          <a:p>
            <a:pPr>
              <a:lnSpc>
                <a:spcPct val="100000"/>
              </a:lnSpc>
            </a:pPr>
            <a:endParaRPr lang="fr-CA" sz="1600" dirty="0">
              <a:latin typeface="Calibri" panose="020F0502020204030204" pitchFamily="34" charset="0"/>
              <a:cs typeface="Calibri" panose="020F0502020204030204" pitchFamily="34" charset="0"/>
            </a:endParaRPr>
          </a:p>
          <a:p>
            <a:pPr>
              <a:lnSpc>
                <a:spcPct val="100000"/>
              </a:lnSpc>
            </a:pPr>
            <a:r>
              <a:rPr lang="fr-CA" sz="1600" dirty="0">
                <a:latin typeface="Calibri" panose="020F0502020204030204" pitchFamily="34" charset="0"/>
                <a:cs typeface="Calibri" panose="020F0502020204030204" pitchFamily="34" charset="0"/>
              </a:rPr>
              <a:t>b) de brûler, détruire ou endommager des biens meubles ou immeubles;</a:t>
            </a:r>
          </a:p>
          <a:p>
            <a:pPr>
              <a:lnSpc>
                <a:spcPct val="100000"/>
              </a:lnSpc>
            </a:pPr>
            <a:endParaRPr lang="fr-CA" sz="1600" dirty="0">
              <a:latin typeface="Calibri" panose="020F0502020204030204" pitchFamily="34" charset="0"/>
              <a:cs typeface="Calibri" panose="020F0502020204030204" pitchFamily="34" charset="0"/>
            </a:endParaRPr>
          </a:p>
          <a:p>
            <a:pPr>
              <a:lnSpc>
                <a:spcPct val="100000"/>
              </a:lnSpc>
            </a:pPr>
            <a:r>
              <a:rPr lang="fr-CA" sz="1600" dirty="0">
                <a:latin typeface="Calibri" panose="020F0502020204030204" pitchFamily="34" charset="0"/>
                <a:cs typeface="Calibri" panose="020F0502020204030204" pitchFamily="34" charset="0"/>
              </a:rPr>
              <a:t>c) de tuer, empoisonner ou blesser un animal ou un oiseau qui est la propriété de quelqu’un.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500"/>
                                        <p:tgtEl>
                                          <p:spTgt spid="12">
                                            <p:txEl>
                                              <p:pRg st="0" end="0"/>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500"/>
                                        <p:tgtEl>
                                          <p:spTgt spid="9"/>
                                        </p:tgtEl>
                                      </p:cBhvr>
                                    </p:animEffect>
                                    <p:anim calcmode="lin" valueType="num">
                                      <p:cBhvr>
                                        <p:cTn id="14" dur="1500" fill="hold"/>
                                        <p:tgtEl>
                                          <p:spTgt spid="9"/>
                                        </p:tgtEl>
                                        <p:attrNameLst>
                                          <p:attrName>ppt_x</p:attrName>
                                        </p:attrNameLst>
                                      </p:cBhvr>
                                      <p:tavLst>
                                        <p:tav tm="0">
                                          <p:val>
                                            <p:strVal val="#ppt_x"/>
                                          </p:val>
                                        </p:tav>
                                        <p:tav tm="100000">
                                          <p:val>
                                            <p:strVal val="#ppt_x"/>
                                          </p:val>
                                        </p:tav>
                                      </p:tavLst>
                                    </p:anim>
                                    <p:anim calcmode="lin" valueType="num">
                                      <p:cBhvr>
                                        <p:cTn id="15"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fade">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5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fade">
                                      <p:cBhvr>
                                        <p:cTn id="30"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n in black jacket and blue denim jeans standing near black telephone booth during daytime">
            <a:extLst>
              <a:ext uri="{FF2B5EF4-FFF2-40B4-BE49-F238E27FC236}">
                <a16:creationId xmlns:a16="http://schemas.microsoft.com/office/drawing/2014/main" id="{A524CD2F-E821-47E5-8ED6-C48A8C2838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1"/>
          <a:stretch/>
        </p:blipFill>
        <p:spPr bwMode="auto">
          <a:xfrm>
            <a:off x="0" y="-1489"/>
            <a:ext cx="3281082" cy="51449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B9526E-24D0-499A-8FE5-139890104C97}"/>
              </a:ext>
            </a:extLst>
          </p:cNvPr>
          <p:cNvSpPr/>
          <p:nvPr/>
        </p:nvSpPr>
        <p:spPr>
          <a:xfrm>
            <a:off x="4282965" y="839145"/>
            <a:ext cx="847165" cy="645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a:extLst>
              <a:ext uri="{FF2B5EF4-FFF2-40B4-BE49-F238E27FC236}">
                <a16:creationId xmlns:a16="http://schemas.microsoft.com/office/drawing/2014/main" id="{0A144FDF-0925-446F-83C1-5B22D5ADBA57}"/>
              </a:ext>
            </a:extLst>
          </p:cNvPr>
          <p:cNvSpPr txBox="1"/>
          <p:nvPr/>
        </p:nvSpPr>
        <p:spPr>
          <a:xfrm>
            <a:off x="4766983" y="-14937"/>
            <a:ext cx="3072652" cy="646331"/>
          </a:xfrm>
          <a:prstGeom prst="rect">
            <a:avLst/>
          </a:prstGeom>
          <a:noFill/>
        </p:spPr>
        <p:txBody>
          <a:bodyPr wrap="square">
            <a:spAutoFit/>
          </a:bodyPr>
          <a:lstStyle/>
          <a:p>
            <a:r>
              <a:rPr lang="en-US" sz="3600" b="1" dirty="0" err="1">
                <a:solidFill>
                  <a:schemeClr val="accent1">
                    <a:lumMod val="75000"/>
                  </a:schemeClr>
                </a:solidFill>
                <a:latin typeface="Century Gothic" panose="020B0502020202020204" pitchFamily="34" charset="0"/>
                <a:cs typeface="Calibri" panose="020F0502020204030204" pitchFamily="34" charset="0"/>
              </a:rPr>
              <a:t>Harcèlement</a:t>
            </a:r>
            <a:endParaRPr lang="fr-CA" sz="3600" dirty="0">
              <a:solidFill>
                <a:schemeClr val="accent1">
                  <a:lumMod val="75000"/>
                </a:schemeClr>
              </a:solidFill>
              <a:latin typeface="Century Gothic" panose="020B0502020202020204" pitchFamily="34" charset="0"/>
              <a:cs typeface="Calibri" panose="020F0502020204030204" pitchFamily="34" charset="0"/>
            </a:endParaRPr>
          </a:p>
        </p:txBody>
      </p:sp>
      <p:sp>
        <p:nvSpPr>
          <p:cNvPr id="8" name="Espace réservé du texte 3">
            <a:extLst>
              <a:ext uri="{FF2B5EF4-FFF2-40B4-BE49-F238E27FC236}">
                <a16:creationId xmlns:a16="http://schemas.microsoft.com/office/drawing/2014/main" id="{E7A24092-0CA6-495B-B20F-206204934EE3}"/>
              </a:ext>
            </a:extLst>
          </p:cNvPr>
          <p:cNvSpPr txBox="1">
            <a:spLocks/>
          </p:cNvSpPr>
          <p:nvPr/>
        </p:nvSpPr>
        <p:spPr>
          <a:xfrm>
            <a:off x="3074071" y="524255"/>
            <a:ext cx="5948905" cy="560347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4048" indent="-384048" algn="just">
              <a:lnSpc>
                <a:spcPct val="94000"/>
              </a:lnSpc>
              <a:spcAft>
                <a:spcPts val="200"/>
              </a:spcAft>
            </a:pPr>
            <a:r>
              <a:rPr lang="fr-FR" sz="2000" b="1" dirty="0">
                <a:latin typeface="Calibri" panose="020F0502020204030204" pitchFamily="34" charset="0"/>
                <a:cs typeface="Calibri" panose="020F0502020204030204" pitchFamily="34" charset="0"/>
              </a:rPr>
              <a:t>	</a:t>
            </a:r>
            <a:r>
              <a:rPr lang="fr-FR" sz="1600" b="1" dirty="0">
                <a:latin typeface="Calibri" panose="020F0502020204030204" pitchFamily="34" charset="0"/>
                <a:cs typeface="Calibri" panose="020F0502020204030204" pitchFamily="34" charset="0"/>
              </a:rPr>
              <a:t>264</a:t>
            </a:r>
            <a:r>
              <a:rPr lang="fr-FR" sz="1600" dirty="0">
                <a:latin typeface="Calibri" panose="020F0502020204030204" pitchFamily="34" charset="0"/>
                <a:cs typeface="Calibri" panose="020F0502020204030204" pitchFamily="34" charset="0"/>
              </a:rPr>
              <a:t> (1) Il est interdit d’agir à l’égard d’une personne sachant qu’elle se sent harcelée ou sans se soucier de ce qu’elle se sente harcelée si l’acte en question a pour effet de lui faire raisonnablement craindre pour sa sécurité ou celle d’une de ses connaissances.</a:t>
            </a:r>
          </a:p>
          <a:p>
            <a:pPr marL="384048" indent="-384048" algn="just">
              <a:lnSpc>
                <a:spcPct val="94000"/>
              </a:lnSpc>
              <a:spcAft>
                <a:spcPts val="200"/>
              </a:spcAft>
            </a:pPr>
            <a:endParaRPr lang="fr-FR"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r>
              <a:rPr lang="fr-FR" sz="1600" dirty="0">
                <a:latin typeface="Calibri" panose="020F0502020204030204" pitchFamily="34" charset="0"/>
                <a:cs typeface="Calibri" panose="020F0502020204030204" pitchFamily="34" charset="0"/>
              </a:rPr>
              <a:t>	</a:t>
            </a:r>
            <a:r>
              <a:rPr lang="fr-CA" sz="1600" dirty="0"/>
              <a:t>a) suivre cette personne ou une de ses connaissances de façon répétée;</a:t>
            </a:r>
          </a:p>
          <a:p>
            <a:pPr marL="384048" indent="-384048" algn="just">
              <a:lnSpc>
                <a:spcPct val="94000"/>
              </a:lnSpc>
              <a:spcAft>
                <a:spcPts val="200"/>
              </a:spcAft>
            </a:pPr>
            <a:endParaRPr lang="fr-CA"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r>
              <a:rPr lang="fr-FR" sz="1600" dirty="0">
                <a:latin typeface="Calibri" panose="020F0502020204030204" pitchFamily="34" charset="0"/>
                <a:cs typeface="Calibri" panose="020F0502020204030204" pitchFamily="34" charset="0"/>
              </a:rPr>
              <a:t>	</a:t>
            </a:r>
            <a:r>
              <a:rPr lang="fr-CA" sz="1600" dirty="0"/>
              <a:t>b) communiquer de façon répétée, même indirectement, avec cette personne ou une de ses connaissances;</a:t>
            </a:r>
          </a:p>
          <a:p>
            <a:pPr marL="384048" indent="-384048" algn="just">
              <a:lnSpc>
                <a:spcPct val="94000"/>
              </a:lnSpc>
              <a:spcAft>
                <a:spcPts val="200"/>
              </a:spcAft>
            </a:pPr>
            <a:endParaRPr lang="fr-CA"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r>
              <a:rPr lang="fr-CA" sz="1600" dirty="0">
                <a:latin typeface="Calibri" panose="020F0502020204030204" pitchFamily="34" charset="0"/>
                <a:cs typeface="Calibri" panose="020F0502020204030204" pitchFamily="34" charset="0"/>
              </a:rPr>
              <a:t>	</a:t>
            </a:r>
            <a:r>
              <a:rPr lang="fr-CA" sz="1600" dirty="0"/>
              <a:t>c) cerner ou surveiller sa maison d’habitation ou le lieu où cette personne ou une de ses connaissances réside, travaille, exerce son activité professionnelle ou se trouve;</a:t>
            </a:r>
          </a:p>
          <a:p>
            <a:pPr marL="384048" indent="-384048" algn="just">
              <a:lnSpc>
                <a:spcPct val="94000"/>
              </a:lnSpc>
              <a:spcAft>
                <a:spcPts val="200"/>
              </a:spcAft>
            </a:pPr>
            <a:endParaRPr lang="fr-CA" sz="1600" dirty="0"/>
          </a:p>
          <a:p>
            <a:pPr marL="384048" indent="-384048" algn="just">
              <a:lnSpc>
                <a:spcPct val="94000"/>
              </a:lnSpc>
              <a:spcAft>
                <a:spcPts val="200"/>
              </a:spcAft>
            </a:pPr>
            <a:r>
              <a:rPr lang="fr-CA" sz="1600" dirty="0">
                <a:latin typeface="Calibri" panose="020F0502020204030204" pitchFamily="34" charset="0"/>
                <a:cs typeface="Calibri" panose="020F0502020204030204" pitchFamily="34" charset="0"/>
              </a:rPr>
              <a:t>	</a:t>
            </a:r>
            <a:r>
              <a:rPr lang="fr-CA" sz="1600" dirty="0"/>
              <a:t>d) se comporter d’une manière menaçante à l’égard de cette personne ou d’un membre de sa famille.</a:t>
            </a:r>
            <a:endParaRPr lang="fr-FR"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endParaRPr lang="fr-FR"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endParaRPr lang="fr-CA" sz="1600" dirty="0">
              <a:latin typeface="Calibri" panose="020F0502020204030204" pitchFamily="34" charset="0"/>
              <a:cs typeface="Calibri" panose="020F0502020204030204" pitchFamily="34" charset="0"/>
            </a:endParaRPr>
          </a:p>
          <a:p>
            <a:pPr marL="384048" indent="-384048" algn="just">
              <a:lnSpc>
                <a:spcPct val="94000"/>
              </a:lnSpc>
              <a:spcAft>
                <a:spcPts val="200"/>
              </a:spcAft>
            </a:pPr>
            <a:endParaRPr lang="en-US" dirty="0"/>
          </a:p>
        </p:txBody>
      </p:sp>
    </p:spTree>
    <p:extLst>
      <p:ext uri="{BB962C8B-B14F-4D97-AF65-F5344CB8AC3E}">
        <p14:creationId xmlns:p14="http://schemas.microsoft.com/office/powerpoint/2010/main" val="10176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E599AE4-B2AE-46E6-9FBB-92C58C724FCF}"/>
              </a:ext>
            </a:extLst>
          </p:cNvPr>
          <p:cNvSpPr txBox="1">
            <a:spLocks/>
          </p:cNvSpPr>
          <p:nvPr/>
        </p:nvSpPr>
        <p:spPr>
          <a:xfrm>
            <a:off x="2151170" y="549059"/>
            <a:ext cx="4839452" cy="72069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CA" sz="3600" b="1" dirty="0">
                <a:solidFill>
                  <a:schemeClr val="bg1"/>
                </a:solidFill>
                <a:latin typeface="Century Gothic" panose="020B0502020202020204" pitchFamily="34" charset="0"/>
                <a:cs typeface="Calibri" panose="020F0502020204030204" pitchFamily="34" charset="0"/>
              </a:rPr>
              <a:t>Conseiller le suicide</a:t>
            </a:r>
          </a:p>
        </p:txBody>
      </p:sp>
      <p:sp>
        <p:nvSpPr>
          <p:cNvPr id="5" name="Espace réservé du contenu 2">
            <a:extLst>
              <a:ext uri="{FF2B5EF4-FFF2-40B4-BE49-F238E27FC236}">
                <a16:creationId xmlns:a16="http://schemas.microsoft.com/office/drawing/2014/main" id="{70D29DD2-18B3-4CE1-AFAF-A3CFED5BB332}"/>
              </a:ext>
            </a:extLst>
          </p:cNvPr>
          <p:cNvSpPr txBox="1">
            <a:spLocks/>
          </p:cNvSpPr>
          <p:nvPr/>
        </p:nvSpPr>
        <p:spPr>
          <a:xfrm>
            <a:off x="2034341" y="1303783"/>
            <a:ext cx="5073111" cy="101346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2000"/>
              </a:lnSpc>
              <a:spcAft>
                <a:spcPts val="600"/>
              </a:spcAft>
            </a:pPr>
            <a:r>
              <a:rPr lang="en-US" sz="1600" b="1" dirty="0">
                <a:latin typeface="Calibri" panose="020F0502020204030204" pitchFamily="34" charset="0"/>
                <a:cs typeface="Calibri" panose="020F0502020204030204" pitchFamily="34" charset="0"/>
              </a:rPr>
              <a:t>241</a:t>
            </a:r>
            <a:r>
              <a:rPr lang="en-US" sz="1600" dirty="0">
                <a:latin typeface="Calibri" panose="020F0502020204030204" pitchFamily="34" charset="0"/>
                <a:cs typeface="Calibri" panose="020F0502020204030204" pitchFamily="34" charset="0"/>
              </a:rPr>
              <a:t> (1) a) </a:t>
            </a:r>
            <a:r>
              <a:rPr lang="en-US" sz="1600" dirty="0" err="1">
                <a:latin typeface="Calibri" panose="020F0502020204030204" pitchFamily="34" charset="0"/>
                <a:cs typeface="Calibri" panose="020F0502020204030204" pitchFamily="34" charset="0"/>
              </a:rPr>
              <a:t>Conseille</a:t>
            </a:r>
            <a:r>
              <a:rPr lang="en-US" sz="1600" dirty="0">
                <a:latin typeface="Calibri" panose="020F0502020204030204" pitchFamily="34" charset="0"/>
                <a:cs typeface="Calibri" panose="020F0502020204030204" pitchFamily="34" charset="0"/>
              </a:rPr>
              <a:t> à </a:t>
            </a:r>
            <a:r>
              <a:rPr lang="en-US" sz="1600" dirty="0" err="1">
                <a:latin typeface="Calibri" panose="020F0502020204030204" pitchFamily="34" charset="0"/>
                <a:cs typeface="Calibri" panose="020F0502020204030204" pitchFamily="34" charset="0"/>
              </a:rPr>
              <a:t>une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personne</a:t>
            </a:r>
            <a:r>
              <a:rPr lang="en-US" sz="1600" dirty="0">
                <a:latin typeface="Calibri" panose="020F0502020204030204" pitchFamily="34" charset="0"/>
                <a:cs typeface="Calibri" panose="020F0502020204030204" pitchFamily="34" charset="0"/>
              </a:rPr>
              <a:t> de se donner la mort </a:t>
            </a:r>
            <a:r>
              <a:rPr lang="en-US" sz="1600" dirty="0" err="1">
                <a:latin typeface="Calibri" panose="020F0502020204030204" pitchFamily="34" charset="0"/>
                <a:cs typeface="Calibri" panose="020F0502020204030204" pitchFamily="34" charset="0"/>
              </a:rPr>
              <a:t>ou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l’encourage</a:t>
            </a:r>
            <a:r>
              <a:rPr lang="en-US" sz="1600" dirty="0">
                <a:latin typeface="Calibri" panose="020F0502020204030204" pitchFamily="34" charset="0"/>
                <a:cs typeface="Calibri" panose="020F0502020204030204" pitchFamily="34" charset="0"/>
              </a:rPr>
              <a:t> à se donner la mort;</a:t>
            </a:r>
          </a:p>
        </p:txBody>
      </p:sp>
      <p:pic>
        <p:nvPicPr>
          <p:cNvPr id="8" name="Picture 2" descr="person face">
            <a:extLst>
              <a:ext uri="{FF2B5EF4-FFF2-40B4-BE49-F238E27FC236}">
                <a16:creationId xmlns:a16="http://schemas.microsoft.com/office/drawing/2014/main" id="{F1C8D361-759A-4F41-AAB7-64C242F25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94" b="41506"/>
          <a:stretch/>
        </p:blipFill>
        <p:spPr bwMode="auto">
          <a:xfrm>
            <a:off x="1751497" y="2092536"/>
            <a:ext cx="5638800" cy="2804639"/>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4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Iras template">
  <a:themeElements>
    <a:clrScheme name="Custom 347">
      <a:dk1>
        <a:srgbClr val="313638"/>
      </a:dk1>
      <a:lt1>
        <a:srgbClr val="FFFFFF"/>
      </a:lt1>
      <a:dk2>
        <a:srgbClr val="546973"/>
      </a:dk2>
      <a:lt2>
        <a:srgbClr val="E8ECEE"/>
      </a:lt2>
      <a:accent1>
        <a:srgbClr val="7BD100"/>
      </a:accent1>
      <a:accent2>
        <a:srgbClr val="3E9200"/>
      </a:accent2>
      <a:accent3>
        <a:srgbClr val="6BDFD3"/>
      </a:accent3>
      <a:accent4>
        <a:srgbClr val="1DA9BE"/>
      </a:accent4>
      <a:accent5>
        <a:srgbClr val="FFD966"/>
      </a:accent5>
      <a:accent6>
        <a:srgbClr val="FFAC24"/>
      </a:accent6>
      <a:hlink>
        <a:srgbClr val="54697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713</Words>
  <Application>Microsoft Office PowerPoint</Application>
  <PresentationFormat>Affichage à l'écran (16:9)</PresentationFormat>
  <Paragraphs>71</Paragraphs>
  <Slides>17</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Century Gothic</vt:lpstr>
      <vt:lpstr>Calibri</vt:lpstr>
      <vt:lpstr>Arial</vt:lpstr>
      <vt:lpstr>Varela Round</vt:lpstr>
      <vt:lpstr>Iras template</vt:lpstr>
      <vt:lpstr>Présentation PowerPoint</vt:lpstr>
      <vt:lpstr>Présentation PowerPoint</vt:lpstr>
      <vt:lpstr>Pourquoi suis-je ici aujourd’hui?</vt:lpstr>
      <vt:lpstr>Présentation PowerPoint</vt:lpstr>
      <vt:lpstr>Découvrons ensemble quelques articles du Code Criminel…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Milot Samuel</dc:creator>
  <cp:lastModifiedBy>Milot Samuel</cp:lastModifiedBy>
  <cp:revision>44</cp:revision>
  <dcterms:modified xsi:type="dcterms:W3CDTF">2022-09-15T19:40:40Z</dcterms:modified>
</cp:coreProperties>
</file>