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drawings/drawing2.xml" ContentType="application/vnd.openxmlformats-officedocument.drawing+xml"/>
  <Override PartName="/xl/featurePropertyBag/featurePropertyBag.xml" ContentType="application/vnd.ms-excel.featurepropertyba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microsoft.com/office/2011/relationships/webextensiontaskpanes" Target="xl/webextensions/taskpanes.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codeName="ThisWorkbook"/>
  <mc:AlternateContent xmlns:mc="http://schemas.openxmlformats.org/markup-compatibility/2006">
    <mc:Choice Requires="x15">
      <x15ac:absPath xmlns:x15ac="http://schemas.microsoft.com/office/spreadsheetml/2010/11/ac" url="https://v3r.sharepoint.com/sites/Equipe-DeveloppementCulturel/Programmes de soutien/ADMIN_PROGRAMMES/OUTILS/"/>
    </mc:Choice>
  </mc:AlternateContent>
  <xr:revisionPtr revIDLastSave="4643" documentId="13_ncr:1_{6FDEF708-FBD8-4E99-92F5-DB67FB28523C}" xr6:coauthVersionLast="47" xr6:coauthVersionMax="47" xr10:uidLastSave="{E52EC0B5-0B24-4BD2-A485-9E3A3D70514B}"/>
  <bookViews>
    <workbookView xWindow="28665" yWindow="-135" windowWidth="29070" windowHeight="15750" xr2:uid="{C79DB7AA-B9B9-4C20-A646-64C2B98EF0B0}"/>
  </bookViews>
  <sheets>
    <sheet name="Budget" sheetId="1" r:id="rId1"/>
    <sheet name="Choix de réponse" sheetId="9" state="hidden" r:id="rId2"/>
    <sheet name="Dépenses admissibles" sheetId="4" r:id="rId3"/>
  </sheets>
  <definedNames>
    <definedName name="An1_Dép_Autre_Prévu">Budget!$C$159</definedName>
    <definedName name="An1_Dép_Autre_Réel">Budget!$G$159</definedName>
    <definedName name="An1_Dép_Comm_Prévu">Budget!$C$147</definedName>
    <definedName name="An1_Dép_Comm_Réel">Budget!$G$147</definedName>
    <definedName name="An1_Dép_Gest_Prévu">Budget!$C$141</definedName>
    <definedName name="An1_Dép_Gest_Réel">Budget!$G$141</definedName>
    <definedName name="An1_Dép_Logis_Prévu">Budget!$C$152</definedName>
    <definedName name="An1_Dép_Logis_Réel">Budget!$G$152</definedName>
    <definedName name="An1_Dép_Rém_Prévu">Budget!$C$134</definedName>
    <definedName name="An1_Dép_Rém_Réel">Budget!$G$134</definedName>
    <definedName name="An1_Dép_Total_Prévu">Budget!$C$166</definedName>
    <definedName name="An1_Dép_Total_Réel">Budget!$G$166</definedName>
    <definedName name="An1_Rev_Auto_Prévu">Budget!$C$42</definedName>
    <definedName name="An1_Rev_Auto_Réel">Budget!$F$42</definedName>
    <definedName name="An1_Rev_Autre_Prevu">Budget!$C$58</definedName>
    <definedName name="An1_Rev_Autre_Réel">Budget!$F$58</definedName>
    <definedName name="An1_Rev_Serv_Prévu">Budget!$C$50</definedName>
    <definedName name="An1_Rev_Serv_Réel">Budget!$F$50</definedName>
    <definedName name="An1_Rev_Sub_Prévu">Budget!$C$37</definedName>
    <definedName name="An1_Rev_Sub_Réel">Budget!$F$37</definedName>
    <definedName name="An1_Rev_Total_Prévu">Budget!$C$62</definedName>
    <definedName name="An1_Rev_Total_Réel">Budget!$F$62</definedName>
    <definedName name="An2_Dép_Autre_Prévu">Budget!$C$195</definedName>
    <definedName name="An2_Dép_Autre_Réel">Budget!$G$195</definedName>
    <definedName name="An2_Dép_Comm_Prévu">Budget!$C$183</definedName>
    <definedName name="An2_Dép_Comm_Réel">Budget!$G$183</definedName>
    <definedName name="An2_Dép_Gest_Prévu">Budget!$C$177</definedName>
    <definedName name="An2_Dép_Gest_Réel">Budget!$G$177</definedName>
    <definedName name="An2_Dép_Logis_Prévu">Budget!$C$188</definedName>
    <definedName name="An2_Dép_Logis_Réel">Budget!$G$188</definedName>
    <definedName name="An2_Dép_Rém_Prévu">Budget!$C$170</definedName>
    <definedName name="An2_Dép_Rém_Réel">Budget!$G$170</definedName>
    <definedName name="An2_Dép_Total_Prévu">Budget!$C$202</definedName>
    <definedName name="An2_Dép_Total_Réel">Budget!$G$202</definedName>
    <definedName name="An2_Rev_Auto_Prévu">Budget!$C$76</definedName>
    <definedName name="An2_Rev_Auto_Réel">Budget!$F$76</definedName>
    <definedName name="An2_Rev_Autre_Prévu">Budget!$C$92</definedName>
    <definedName name="An2_Rev_Autre_Réel">Budget!$F$92</definedName>
    <definedName name="An2_Rev_Serv_Prévu">Budget!$C$84</definedName>
    <definedName name="An2_Rev_Serv_Réel">Budget!$F$84</definedName>
    <definedName name="An2_Rev_Sub_Prévu">Budget!$C$71</definedName>
    <definedName name="An2_Rev_Sub_Réel">Budget!$F$71</definedName>
    <definedName name="An2_Rev_Total_Prévu">Budget!$C$96</definedName>
    <definedName name="An2_Rev_Total_Réel">Budget!$F$96</definedName>
    <definedName name="An3_Dép_Autre_Prévu">Budget!$C$231</definedName>
    <definedName name="An3_Dép_Autre_Réel">Budget!$C$206</definedName>
    <definedName name="An3_Dép_Comm_Prévu">Budget!$C$219</definedName>
    <definedName name="An3_Dép_Comm_Réel">Budget!$G$219</definedName>
    <definedName name="An3_Dép_Gest_Prévu">Budget!$C$213</definedName>
    <definedName name="An3_Dép_Gest_Réel">Budget!$G$213</definedName>
    <definedName name="An3_Dép_Logis_Prévu">Budget!$C$224</definedName>
    <definedName name="An3_Dép_Logis_Réel">Budget!$G$224</definedName>
    <definedName name="An3_Dép_Rém_Prévu">Budget!$C$206</definedName>
    <definedName name="An3_Dép_Rém_Réel">Budget!$G$206</definedName>
    <definedName name="An3_Dép_Total_Prévu">Budget!$C$238</definedName>
    <definedName name="An3_Dép_Total_Réel">Budget!$G$238</definedName>
    <definedName name="An3_Rev_Auto_Prévu">Budget!$C$109</definedName>
    <definedName name="An3_Rev_Auto_Réel">Budget!$F$109</definedName>
    <definedName name="An3_Rev_Autre_Prévu">Budget!$C$125</definedName>
    <definedName name="An3_Rev_Autre_Réel">Budget!$F$125</definedName>
    <definedName name="An3_Rev_Serv_Prévu">Budget!$C$117</definedName>
    <definedName name="An3_Rev_Serv_Réel">Budget!$F$117</definedName>
    <definedName name="An3_Rev_Sub_Prévu">Budget!$C$104</definedName>
    <definedName name="An3_Rev_Sub_Réel">Budget!$F$104</definedName>
    <definedName name="An3_Rev_Total_Prévu">Budget!$C$129</definedName>
    <definedName name="An3_Rev_Total_Réel">Budget!$F$129</definedName>
  </definedNames>
  <calcPr calcId="191028" concurrentCalc="0"/>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202" i="1" l="1"/>
  <c r="D196" i="1"/>
  <c r="D195" i="1"/>
  <c r="E195" i="1"/>
  <c r="F195" i="1"/>
  <c r="G196" i="1"/>
  <c r="G197" i="1"/>
  <c r="G198" i="1"/>
  <c r="G199" i="1"/>
  <c r="G195" i="1"/>
  <c r="C195" i="1"/>
  <c r="C206" i="1"/>
  <c r="E170" i="1"/>
  <c r="F170" i="1"/>
  <c r="G171" i="1"/>
  <c r="G172" i="1"/>
  <c r="G173" i="1"/>
  <c r="G174" i="1"/>
  <c r="G170" i="1"/>
  <c r="C170" i="1"/>
  <c r="C166" i="1"/>
  <c r="D160" i="1"/>
  <c r="D159" i="1"/>
  <c r="E159" i="1"/>
  <c r="F159" i="1"/>
  <c r="G160" i="1"/>
  <c r="G161" i="1"/>
  <c r="G162" i="1"/>
  <c r="G163" i="1"/>
  <c r="G159" i="1"/>
  <c r="C159" i="1"/>
  <c r="F152" i="1"/>
  <c r="F147" i="1"/>
  <c r="F141" i="1"/>
  <c r="E134" i="1"/>
  <c r="F134" i="1"/>
  <c r="C134" i="1"/>
  <c r="D135" i="1"/>
  <c r="G150" i="1"/>
  <c r="G165" i="1"/>
  <c r="E165" i="1"/>
  <c r="C165" i="1"/>
  <c r="F104" i="1"/>
  <c r="F109" i="1"/>
  <c r="F117" i="1"/>
  <c r="F125" i="1"/>
  <c r="F129" i="1"/>
  <c r="G105" i="1"/>
  <c r="G106" i="1"/>
  <c r="G107" i="1"/>
  <c r="G108" i="1"/>
  <c r="G104" i="1"/>
  <c r="G110" i="1"/>
  <c r="G111" i="1"/>
  <c r="G112" i="1"/>
  <c r="G113" i="1"/>
  <c r="G114" i="1"/>
  <c r="G115" i="1"/>
  <c r="G116" i="1"/>
  <c r="G109" i="1"/>
  <c r="G118" i="1"/>
  <c r="G119" i="1"/>
  <c r="G120" i="1"/>
  <c r="G121" i="1"/>
  <c r="G122" i="1"/>
  <c r="G123" i="1"/>
  <c r="G124" i="1"/>
  <c r="G117" i="1"/>
  <c r="G126" i="1"/>
  <c r="G127" i="1"/>
  <c r="G128" i="1"/>
  <c r="G125" i="1"/>
  <c r="G129" i="1"/>
  <c r="C104" i="1"/>
  <c r="C109" i="1"/>
  <c r="C117" i="1"/>
  <c r="C125" i="1"/>
  <c r="C129" i="1"/>
  <c r="D105" i="1"/>
  <c r="D106" i="1"/>
  <c r="D107" i="1"/>
  <c r="D108" i="1"/>
  <c r="D104" i="1"/>
  <c r="D110" i="1"/>
  <c r="D111" i="1"/>
  <c r="D112" i="1"/>
  <c r="D113" i="1"/>
  <c r="D114" i="1"/>
  <c r="D115" i="1"/>
  <c r="D116" i="1"/>
  <c r="D109" i="1"/>
  <c r="D118" i="1"/>
  <c r="D119" i="1"/>
  <c r="D120" i="1"/>
  <c r="D121" i="1"/>
  <c r="D122" i="1"/>
  <c r="D123" i="1"/>
  <c r="D124" i="1"/>
  <c r="D117" i="1"/>
  <c r="D126" i="1"/>
  <c r="D127" i="1"/>
  <c r="D128" i="1"/>
  <c r="D125" i="1"/>
  <c r="D129" i="1"/>
  <c r="F71" i="1"/>
  <c r="F76" i="1"/>
  <c r="F84" i="1"/>
  <c r="F92" i="1"/>
  <c r="F96" i="1"/>
  <c r="G72" i="1"/>
  <c r="G73" i="1"/>
  <c r="G74" i="1"/>
  <c r="G75" i="1"/>
  <c r="G71" i="1"/>
  <c r="G77" i="1"/>
  <c r="G78" i="1"/>
  <c r="G79" i="1"/>
  <c r="G80" i="1"/>
  <c r="G81" i="1"/>
  <c r="G82" i="1"/>
  <c r="G83" i="1"/>
  <c r="G76" i="1"/>
  <c r="G85" i="1"/>
  <c r="G86" i="1"/>
  <c r="G87" i="1"/>
  <c r="G88" i="1"/>
  <c r="G89" i="1"/>
  <c r="G90" i="1"/>
  <c r="G91" i="1"/>
  <c r="G84" i="1"/>
  <c r="G93" i="1"/>
  <c r="G94" i="1"/>
  <c r="G95" i="1"/>
  <c r="G92" i="1"/>
  <c r="G96" i="1"/>
  <c r="C71" i="1"/>
  <c r="C76" i="1"/>
  <c r="C84" i="1"/>
  <c r="C92" i="1"/>
  <c r="C96" i="1"/>
  <c r="D72" i="1"/>
  <c r="D73" i="1"/>
  <c r="D74" i="1"/>
  <c r="D75" i="1"/>
  <c r="D71" i="1"/>
  <c r="D77" i="1"/>
  <c r="D78" i="1"/>
  <c r="D79" i="1"/>
  <c r="D80" i="1"/>
  <c r="D81" i="1"/>
  <c r="D82" i="1"/>
  <c r="D83" i="1"/>
  <c r="D76" i="1"/>
  <c r="D85" i="1"/>
  <c r="D86" i="1"/>
  <c r="D87" i="1"/>
  <c r="D88" i="1"/>
  <c r="D89" i="1"/>
  <c r="D90" i="1"/>
  <c r="D91" i="1"/>
  <c r="D84" i="1"/>
  <c r="D93" i="1"/>
  <c r="D94" i="1"/>
  <c r="D95" i="1"/>
  <c r="D92" i="1"/>
  <c r="D96" i="1"/>
  <c r="F37" i="1"/>
  <c r="F42" i="1"/>
  <c r="F50" i="1"/>
  <c r="F58" i="1"/>
  <c r="F62" i="1"/>
  <c r="G38" i="1"/>
  <c r="G39" i="1"/>
  <c r="G40" i="1"/>
  <c r="G41" i="1"/>
  <c r="G37" i="1"/>
  <c r="G43" i="1"/>
  <c r="G44" i="1"/>
  <c r="G45" i="1"/>
  <c r="G46" i="1"/>
  <c r="G47" i="1"/>
  <c r="G48" i="1"/>
  <c r="G49" i="1"/>
  <c r="G42" i="1"/>
  <c r="G51" i="1"/>
  <c r="G52" i="1"/>
  <c r="G53" i="1"/>
  <c r="G54" i="1"/>
  <c r="G55" i="1"/>
  <c r="G56" i="1"/>
  <c r="G57" i="1"/>
  <c r="G50" i="1"/>
  <c r="G59" i="1"/>
  <c r="G60" i="1"/>
  <c r="G61" i="1"/>
  <c r="G58" i="1"/>
  <c r="G62" i="1"/>
  <c r="C37" i="1"/>
  <c r="C42" i="1"/>
  <c r="C50" i="1"/>
  <c r="C58" i="1"/>
  <c r="C62" i="1"/>
  <c r="D38" i="1"/>
  <c r="D39" i="1"/>
  <c r="D40" i="1"/>
  <c r="D41" i="1"/>
  <c r="D37" i="1"/>
  <c r="D43" i="1"/>
  <c r="D44" i="1"/>
  <c r="D45" i="1"/>
  <c r="D46" i="1"/>
  <c r="D47" i="1"/>
  <c r="D48" i="1"/>
  <c r="D49" i="1"/>
  <c r="D42" i="1"/>
  <c r="D51" i="1"/>
  <c r="D52" i="1"/>
  <c r="D53" i="1"/>
  <c r="D54" i="1"/>
  <c r="D55" i="1"/>
  <c r="D56" i="1"/>
  <c r="D57" i="1"/>
  <c r="D50" i="1"/>
  <c r="D59" i="1"/>
  <c r="D60" i="1"/>
  <c r="D61" i="1"/>
  <c r="D58" i="1"/>
  <c r="D62" i="1"/>
  <c r="D217" i="1"/>
  <c r="D218" i="1"/>
  <c r="G217" i="1"/>
  <c r="G218" i="1"/>
  <c r="H218" i="1"/>
  <c r="H217" i="1"/>
  <c r="H222" i="1"/>
  <c r="H223" i="1"/>
  <c r="D222" i="1"/>
  <c r="D223" i="1"/>
  <c r="D229" i="1"/>
  <c r="D230" i="1"/>
  <c r="G229" i="1"/>
  <c r="G230" i="1"/>
  <c r="H229" i="1"/>
  <c r="H230" i="1"/>
  <c r="G235" i="1"/>
  <c r="H233" i="1"/>
  <c r="H235" i="1"/>
  <c r="D233" i="1"/>
  <c r="C238" i="1"/>
  <c r="D234" i="1"/>
  <c r="D235" i="1"/>
  <c r="H197" i="1"/>
  <c r="H199" i="1"/>
  <c r="D197" i="1"/>
  <c r="D199" i="1"/>
  <c r="H193" i="1"/>
  <c r="H194" i="1"/>
  <c r="G193" i="1"/>
  <c r="G194" i="1"/>
  <c r="D193" i="1"/>
  <c r="D194" i="1"/>
  <c r="H186" i="1"/>
  <c r="H187" i="1"/>
  <c r="D186" i="1"/>
  <c r="D187" i="1"/>
  <c r="H182" i="1"/>
  <c r="H181" i="1"/>
  <c r="G181" i="1"/>
  <c r="G182" i="1"/>
  <c r="D182" i="1"/>
  <c r="D181" i="1"/>
  <c r="H161" i="1"/>
  <c r="H163" i="1"/>
  <c r="D161" i="1"/>
  <c r="D163" i="1"/>
  <c r="H157" i="1"/>
  <c r="H158" i="1"/>
  <c r="G157" i="1"/>
  <c r="G158" i="1"/>
  <c r="D157" i="1"/>
  <c r="D158" i="1"/>
  <c r="H150" i="1"/>
  <c r="H151" i="1"/>
  <c r="D150" i="1"/>
  <c r="D151" i="1"/>
  <c r="G145" i="1"/>
  <c r="G146" i="1"/>
  <c r="H146" i="1"/>
  <c r="H145" i="1"/>
  <c r="D146" i="1"/>
  <c r="D145" i="1"/>
  <c r="H139" i="1"/>
  <c r="H140" i="1"/>
  <c r="G139" i="1"/>
  <c r="G140" i="1"/>
  <c r="D139" i="1"/>
  <c r="D140" i="1"/>
  <c r="C219" i="1"/>
  <c r="G207" i="1"/>
  <c r="G208" i="1"/>
  <c r="G209" i="1"/>
  <c r="G210" i="1"/>
  <c r="G214" i="1"/>
  <c r="G215" i="1"/>
  <c r="G216" i="1"/>
  <c r="G220" i="1"/>
  <c r="G221" i="1"/>
  <c r="G222" i="1"/>
  <c r="G223" i="1"/>
  <c r="G225" i="1"/>
  <c r="G226" i="1"/>
  <c r="G227" i="1"/>
  <c r="G228" i="1"/>
  <c r="G232" i="1"/>
  <c r="G233" i="1"/>
  <c r="G234" i="1"/>
  <c r="G190" i="1"/>
  <c r="G191" i="1"/>
  <c r="G192" i="1"/>
  <c r="G178" i="1"/>
  <c r="G179" i="1"/>
  <c r="G180" i="1"/>
  <c r="G184" i="1"/>
  <c r="G185" i="1"/>
  <c r="G186" i="1"/>
  <c r="G187" i="1"/>
  <c r="G189" i="1"/>
  <c r="G136" i="1"/>
  <c r="G137" i="1"/>
  <c r="G138" i="1"/>
  <c r="G142" i="1"/>
  <c r="G143" i="1"/>
  <c r="G144" i="1"/>
  <c r="G148" i="1"/>
  <c r="G149" i="1"/>
  <c r="G151" i="1"/>
  <c r="G153" i="1"/>
  <c r="G154" i="1"/>
  <c r="G155" i="1"/>
  <c r="G156" i="1"/>
  <c r="G135" i="1"/>
  <c r="G134" i="1"/>
  <c r="C224" i="1"/>
  <c r="C213" i="1"/>
  <c r="C188" i="1"/>
  <c r="C183" i="1"/>
  <c r="C177" i="1"/>
  <c r="C152" i="1"/>
  <c r="C147" i="1"/>
  <c r="C141" i="1"/>
  <c r="D22" i="1"/>
  <c r="E237" i="1"/>
  <c r="C237" i="1"/>
  <c r="E231" i="1"/>
  <c r="C231" i="1"/>
  <c r="E224" i="1"/>
  <c r="E219" i="1"/>
  <c r="E213" i="1"/>
  <c r="E206" i="1"/>
  <c r="D21" i="1"/>
  <c r="E201" i="1"/>
  <c r="C201" i="1"/>
  <c r="E188" i="1"/>
  <c r="E183" i="1"/>
  <c r="E177" i="1"/>
  <c r="E166" i="1"/>
  <c r="E152" i="1"/>
  <c r="E147" i="1"/>
  <c r="E141" i="1"/>
  <c r="D198" i="1"/>
  <c r="E164" i="1"/>
  <c r="G141" i="1"/>
  <c r="G147" i="1"/>
  <c r="G152" i="1"/>
  <c r="G164" i="1"/>
  <c r="C164" i="1"/>
  <c r="D162" i="1"/>
  <c r="G183" i="1"/>
  <c r="G177" i="1"/>
  <c r="D20" i="1"/>
  <c r="D226" i="1"/>
  <c r="D225" i="1"/>
  <c r="D221" i="1"/>
  <c r="D228" i="1"/>
  <c r="D227" i="1"/>
  <c r="D209" i="1"/>
  <c r="D208" i="1"/>
  <c r="D216" i="1"/>
  <c r="D215" i="1"/>
  <c r="D232" i="1"/>
  <c r="D214" i="1"/>
  <c r="D210" i="1"/>
  <c r="D207" i="1"/>
  <c r="D220" i="1"/>
  <c r="D219" i="1"/>
  <c r="G188" i="1"/>
  <c r="D172" i="1"/>
  <c r="D178" i="1"/>
  <c r="D179" i="1"/>
  <c r="D180" i="1"/>
  <c r="D184" i="1"/>
  <c r="D185" i="1"/>
  <c r="D189" i="1"/>
  <c r="D190" i="1"/>
  <c r="D171" i="1"/>
  <c r="D170" i="1"/>
  <c r="D173" i="1"/>
  <c r="D191" i="1"/>
  <c r="D174" i="1"/>
  <c r="D192" i="1"/>
  <c r="G231" i="1"/>
  <c r="G224" i="1"/>
  <c r="G219" i="1"/>
  <c r="G206" i="1"/>
  <c r="G213" i="1"/>
  <c r="C236" i="1"/>
  <c r="C200" i="1"/>
  <c r="E236" i="1"/>
  <c r="E200" i="1"/>
  <c r="D153" i="1"/>
  <c r="D138" i="1"/>
  <c r="D149" i="1"/>
  <c r="D143" i="1"/>
  <c r="D156" i="1"/>
  <c r="D136" i="1"/>
  <c r="D134" i="1"/>
  <c r="D148" i="1"/>
  <c r="D144" i="1"/>
  <c r="D142" i="1"/>
  <c r="D155" i="1"/>
  <c r="D137" i="1"/>
  <c r="D154" i="1"/>
  <c r="D224" i="1"/>
  <c r="D206" i="1"/>
  <c r="D213" i="1"/>
  <c r="D231" i="1"/>
  <c r="D188" i="1"/>
  <c r="D177" i="1"/>
  <c r="D183" i="1"/>
  <c r="D152" i="1"/>
  <c r="D141" i="1"/>
  <c r="D166" i="1"/>
  <c r="D147" i="1"/>
  <c r="D238" i="1"/>
  <c r="D202" i="1"/>
  <c r="E20" i="1"/>
  <c r="E21" i="1"/>
  <c r="C21" i="1"/>
  <c r="C22" i="1"/>
  <c r="E22" i="1"/>
  <c r="D23" i="1"/>
  <c r="C20" i="1"/>
  <c r="C23" i="1"/>
  <c r="C24" i="1"/>
  <c r="E23" i="1"/>
  <c r="G200" i="1"/>
  <c r="G237" i="1"/>
  <c r="G236" i="1"/>
  <c r="G201" i="1"/>
  <c r="G202" i="1"/>
  <c r="G238" i="1"/>
  <c r="H234" i="1"/>
  <c r="G166" i="1"/>
  <c r="H162" i="1"/>
  <c r="H180" i="1"/>
  <c r="H198" i="1"/>
  <c r="F20" i="1"/>
  <c r="F22" i="1"/>
  <c r="H220" i="1"/>
  <c r="H225" i="1"/>
  <c r="H208" i="1"/>
  <c r="H221" i="1"/>
  <c r="H226" i="1"/>
  <c r="H209" i="1"/>
  <c r="H227" i="1"/>
  <c r="H210" i="1"/>
  <c r="H228" i="1"/>
  <c r="H214" i="1"/>
  <c r="H215" i="1"/>
  <c r="H232" i="1"/>
  <c r="H216" i="1"/>
  <c r="H207" i="1"/>
  <c r="F21" i="1"/>
  <c r="H178" i="1"/>
  <c r="H192" i="1"/>
  <c r="H174" i="1"/>
  <c r="H191" i="1"/>
  <c r="H173" i="1"/>
  <c r="H190" i="1"/>
  <c r="H172" i="1"/>
  <c r="H189" i="1"/>
  <c r="H171" i="1"/>
  <c r="H170" i="1"/>
  <c r="H185" i="1"/>
  <c r="H184" i="1"/>
  <c r="H196" i="1"/>
  <c r="H195" i="1"/>
  <c r="H179" i="1"/>
  <c r="H144" i="1"/>
  <c r="H155" i="1"/>
  <c r="H137" i="1"/>
  <c r="H138" i="1"/>
  <c r="H143" i="1"/>
  <c r="H136" i="1"/>
  <c r="H153" i="1"/>
  <c r="H160" i="1"/>
  <c r="H159" i="1"/>
  <c r="H154" i="1"/>
  <c r="H142" i="1"/>
  <c r="H156" i="1"/>
  <c r="H135" i="1"/>
  <c r="H148" i="1"/>
  <c r="H149" i="1"/>
  <c r="H134" i="1"/>
  <c r="H213" i="1"/>
  <c r="H219" i="1"/>
  <c r="H224" i="1"/>
  <c r="H231" i="1"/>
  <c r="F23" i="1"/>
  <c r="E24" i="1"/>
  <c r="H206" i="1"/>
  <c r="H188" i="1"/>
  <c r="H183" i="1"/>
  <c r="H177" i="1"/>
  <c r="H147" i="1"/>
  <c r="H141" i="1"/>
  <c r="H152" i="1"/>
  <c r="H166" i="1"/>
  <c r="H202" i="1"/>
  <c r="H238" i="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Rosalie Blais-Lapointe</author>
  </authors>
  <commentList>
    <comment ref="A11" authorId="0" shapeId="0" xr:uid="{999F9662-9387-43B3-9A39-176FC9A5912F}">
      <text>
        <r>
          <rPr>
            <sz val="9"/>
            <color indexed="81"/>
            <rFont val="Aptos"/>
            <family val="2"/>
          </rPr>
          <t>Inscrivez le montant tel que demandé au moment du dépôt du projet.</t>
        </r>
      </text>
    </comment>
    <comment ref="D11" authorId="0" shapeId="0" xr:uid="{958E5CAD-B352-423E-9CB5-67D93EAC8634}">
      <text>
        <r>
          <rPr>
            <sz val="9"/>
            <color indexed="81"/>
            <rFont val="Aptos"/>
            <family val="2"/>
          </rPr>
          <t xml:space="preserve">Dans le cas où votre projet est accepté, mettre à jour le montant réellement accordé (il est possible qu'il ne corresponde pas exactement à celui demandé). Important de mettre à jour le montant dans le budget prévisionnel et dans le bilan. </t>
        </r>
      </text>
    </comment>
    <comment ref="A24" authorId="0" shapeId="0" xr:uid="{088CFE8B-906D-4EBE-88ED-3EBCE81C93A6}">
      <text>
        <r>
          <rPr>
            <sz val="10"/>
            <color indexed="81"/>
            <rFont val="Aptos"/>
            <family val="2"/>
          </rPr>
          <t>La balance du budget prévisionnel doit être de 0 $ (Revenus-Dépenses)</t>
        </r>
      </text>
    </comment>
    <comment ref="A34" authorId="0" shapeId="0" xr:uid="{90BCE524-E259-499E-A411-5DF231EDD8A3}">
      <text>
        <r>
          <rPr>
            <sz val="10"/>
            <color indexed="81"/>
            <rFont val="Aptos"/>
            <family val="2"/>
          </rPr>
          <t xml:space="preserve">
Les revenus indiqués dans la colonne A sont à titre d'exemple uniquement. Veuillez inclure seulement les revenus qui sont réellement prévus au budget. </t>
        </r>
      </text>
    </comment>
    <comment ref="E36" authorId="0" shapeId="0" xr:uid="{B8654F51-B789-418E-81CE-A29A467C8B76}">
      <text>
        <r>
          <rPr>
            <sz val="10"/>
            <color indexed="81"/>
            <rFont val="Aptos"/>
            <family val="2"/>
          </rPr>
          <t>Indiquez si le revenu est anticipé ou confirmé. À noter que la valeur de services et des commandites devraient toujours être confirmée dans la lettre d'appui du partenaire au moment du dépôt de projet.</t>
        </r>
      </text>
    </comment>
    <comment ref="A38" authorId="0" shapeId="0" xr:uid="{977000AC-C224-4D52-A1D7-289DDC17C373}">
      <text>
        <r>
          <rPr>
            <sz val="10"/>
            <color indexed="81"/>
            <rFont val="Aptos"/>
            <family val="2"/>
          </rPr>
          <t>Inscrivez le montant demandé pour cet appel à projets. Ne peut excéder 75% des revenus.</t>
        </r>
      </text>
    </comment>
    <comment ref="A39" authorId="0" shapeId="0" xr:uid="{A19F658C-60E8-4F17-B382-1F5A866BE348}">
      <text>
        <r>
          <rPr>
            <sz val="10"/>
            <color indexed="81"/>
            <rFont val="Aptos"/>
            <family val="2"/>
          </rPr>
          <t>Ne peut être une autre subvention du MCCQ ou de la Ville de Trois-Rivières.</t>
        </r>
      </text>
    </comment>
    <comment ref="A45" authorId="0" shapeId="0" xr:uid="{979A8D68-6584-4177-978C-EBA0E383E7AC}">
      <text>
        <r>
          <rPr>
            <sz val="10"/>
            <color indexed="81"/>
            <rFont val="Aptos"/>
            <family val="2"/>
          </rPr>
          <t>Les revenus issus de la vente au public de billets ou de produits à prix accessible sont admissibles. Toutefois, le projet doit demeurer entièrement gratuit pour les participants, qui doivent recevoir sans frais les biens ou bénéfices faisant partie intégrante de leur participation.</t>
        </r>
      </text>
    </comment>
    <comment ref="A51" authorId="0" shapeId="0" xr:uid="{09E4D626-9025-48B7-96A8-EBAA422B6747}">
      <text>
        <r>
          <rPr>
            <sz val="10"/>
            <color indexed="81"/>
            <rFont val="Aptos Narrow"/>
            <family val="2"/>
          </rPr>
          <t>La valeur monétaire des prêts et services rendus par le partenaire doit être ventilée dans les dépenses et mentionnée dans la lettre d'appui du partenaire.</t>
        </r>
      </text>
    </comment>
    <comment ref="A68" authorId="0" shapeId="0" xr:uid="{C52126BA-E342-4D17-8374-902A84926EAD}">
      <text>
        <r>
          <rPr>
            <b/>
            <sz val="10"/>
            <color indexed="81"/>
            <rFont val="Aptos"/>
            <family val="2"/>
          </rPr>
          <t xml:space="preserve">
Ignorez cette feuille si votre projet ne s'échelonne pas sur 2 ans.</t>
        </r>
        <r>
          <rPr>
            <sz val="10"/>
            <color indexed="81"/>
            <rFont val="Aptos"/>
            <family val="2"/>
          </rPr>
          <t xml:space="preserve">
Les revenus indiqués dans la colonne A sont à titre d'exemple uniquement. Veuillez inclure seulement les revenus qui sont réellement prévus au budget. </t>
        </r>
      </text>
    </comment>
    <comment ref="E70" authorId="0" shapeId="0" xr:uid="{EDB7A2BF-D206-49C8-92F1-61E669FC3477}">
      <text>
        <r>
          <rPr>
            <sz val="10"/>
            <color indexed="81"/>
            <rFont val="Aptos"/>
            <family val="2"/>
          </rPr>
          <t>Indiquez si le revenu est anticipé ou confirmé. À noter que la valeur de services et des commandites devraient toujours être confirmée dans la lettre d'appui du partenaire au moment du dépôt de projet.</t>
        </r>
      </text>
    </comment>
    <comment ref="A72" authorId="0" shapeId="0" xr:uid="{EC35C3A5-8E4D-4F8A-B9EE-0B922CD45817}">
      <text>
        <r>
          <rPr>
            <sz val="10"/>
            <color indexed="81"/>
            <rFont val="Aptos"/>
            <family val="2"/>
          </rPr>
          <t>Inscrivez le montant demandé pour cet appel à projets. Ne peut excéder 75% des revenus.</t>
        </r>
      </text>
    </comment>
    <comment ref="A73" authorId="0" shapeId="0" xr:uid="{0C70195A-C7DC-4D51-BB0F-48CFFAA605E4}">
      <text>
        <r>
          <rPr>
            <sz val="10"/>
            <color indexed="81"/>
            <rFont val="Aptos"/>
            <family val="2"/>
          </rPr>
          <t>Ne peut être une autre subvention du Ministère de la culture et des communications, ou de la Ville de Trois-Rivières, puisqu'ils sont déjà les bailleurs de fond de cet appel.</t>
        </r>
      </text>
    </comment>
    <comment ref="A79" authorId="0" shapeId="0" xr:uid="{3D275FE8-B838-4EA0-B78C-6D9B413AD447}">
      <text>
        <r>
          <rPr>
            <sz val="10"/>
            <color indexed="81"/>
            <rFont val="Aptos"/>
            <family val="2"/>
          </rPr>
          <t>Les revenus issus de la vente au public de billets ou de produits à prix accessible sont admissibles. Toutefois, le projet doit demeurer entièrement gratuit pour les participants, qui doivent recevoir sans frais les biens ou bénéfices faisant partie intégrante de leur participation.</t>
        </r>
      </text>
    </comment>
    <comment ref="A85" authorId="0" shapeId="0" xr:uid="{ABD8B82F-FCAD-4416-9B70-5051E57E21D4}">
      <text>
        <r>
          <rPr>
            <sz val="10"/>
            <color indexed="81"/>
            <rFont val="Aptos Narrow"/>
            <family val="2"/>
          </rPr>
          <t>La valeur monétaire des prêts et services rendus par le partenaire doit être ventilée dans les dépenses et mentionnée dans la lettre d'appui du partenaire.</t>
        </r>
      </text>
    </comment>
    <comment ref="A101" authorId="0" shapeId="0" xr:uid="{90F03361-996B-4A9C-BD31-487EF77975C1}">
      <text>
        <r>
          <rPr>
            <b/>
            <sz val="10"/>
            <color indexed="81"/>
            <rFont val="Aptos"/>
            <family val="2"/>
          </rPr>
          <t xml:space="preserve">
Ignorez cette feuille si votre projet ne s'échelonne pas sur 3 ans.</t>
        </r>
        <r>
          <rPr>
            <sz val="10"/>
            <color indexed="81"/>
            <rFont val="Aptos"/>
            <family val="2"/>
          </rPr>
          <t xml:space="preserve">
Les revenus indiqués dans la colonne A sont à titre d'exemple uniquement. Veuillez inclure seulement les revenus qui sont réellement prévus au budget. 
</t>
        </r>
      </text>
    </comment>
    <comment ref="E103" authorId="0" shapeId="0" xr:uid="{34551EDE-73BB-449C-9804-14EE9D7D1EDD}">
      <text>
        <r>
          <rPr>
            <sz val="10"/>
            <color indexed="81"/>
            <rFont val="Aptos"/>
            <family val="2"/>
          </rPr>
          <t>Indiquez si le revenu est anticipé ou confirmé. À noter que la valeur de services et des commandites devraient toujours être confirmée dans la lettre d'appui du partenaire au moment du dépôt de projet.</t>
        </r>
      </text>
    </comment>
    <comment ref="A105" authorId="0" shapeId="0" xr:uid="{30BD5197-1DD6-49F8-BB0E-728B907806AA}">
      <text>
        <r>
          <rPr>
            <sz val="10"/>
            <color indexed="81"/>
            <rFont val="Aptos"/>
            <family val="2"/>
          </rPr>
          <t>Inscrivez le montant demandé pour cet appel à projets. Ne peut excéder 75% des revenus.</t>
        </r>
      </text>
    </comment>
    <comment ref="A106" authorId="0" shapeId="0" xr:uid="{16B15AB6-F41D-42BA-AA78-31FC7AFC282C}">
      <text>
        <r>
          <rPr>
            <sz val="10"/>
            <color indexed="81"/>
            <rFont val="Aptos"/>
            <family val="2"/>
          </rPr>
          <t>Ne peut être une autre subvention du Ministère de la culture et des communications, ou de la Ville de Trois-Rivières, puisqu'ils sont déjà les bailleurs de fond de cet appel.</t>
        </r>
      </text>
    </comment>
    <comment ref="A112" authorId="0" shapeId="0" xr:uid="{AF57313F-F2BF-4377-A267-E766F54940A6}">
      <text>
        <r>
          <rPr>
            <sz val="10"/>
            <color indexed="81"/>
            <rFont val="Aptos"/>
            <family val="2"/>
          </rPr>
          <t>Les revenus issus de la vente au public de billets ou de produits à prix accessible sont admissibles. Toutefois, le projet doit demeurer entièrement gratuit pour les participants, qui doivent recevoir sans frais les biens ou bénéfices faisant partie intégrante de leur participation.</t>
        </r>
      </text>
    </comment>
    <comment ref="A118" authorId="0" shapeId="0" xr:uid="{5B85BD9E-C5BB-40A7-9E70-AB20064B7FEB}">
      <text>
        <r>
          <rPr>
            <sz val="10"/>
            <color indexed="81"/>
            <rFont val="Aptos Narrow"/>
            <family val="2"/>
          </rPr>
          <t>La valeur monétaire des prêts et services rendus par le partenaire doit être ventilée dans les dépenses et mentionnée dans la lettre d'appui du partenaire.</t>
        </r>
      </text>
    </comment>
    <comment ref="A131" authorId="0" shapeId="0" xr:uid="{B273F5EA-4A2D-4ACB-ADA9-A4BA9D3B8D39}">
      <text>
        <r>
          <rPr>
            <sz val="10"/>
            <color indexed="81"/>
            <rFont val="Aptos"/>
            <family val="2"/>
          </rPr>
          <t xml:space="preserve">
Les dépenses indiquées dans la colonne A sont à titre d'exemple uniquement. Veuillez inclure seulement les dépenses réellement prévues à votre budget.</t>
        </r>
        <r>
          <rPr>
            <sz val="9"/>
            <color indexed="81"/>
            <rFont val="Tahoma"/>
            <family val="2"/>
          </rPr>
          <t xml:space="preserve">
</t>
        </r>
      </text>
    </comment>
    <comment ref="B133" authorId="0" shapeId="0" xr:uid="{59E04BB8-5A8F-49F7-9DE9-830DAA4A6409}">
      <text>
        <r>
          <rPr>
            <sz val="10"/>
            <color indexed="81"/>
            <rFont val="Aptos"/>
            <family val="2"/>
          </rPr>
          <t>Indiquez si la dépense est admissible ou non (vous pouvez vérifier son admissibilité en consultant le cadre de référence du MCCQ). Elles peuvent être ajoutées au budget global du projet, mais elles ne seront pas calculées dans le total admissible.</t>
        </r>
      </text>
    </comment>
    <comment ref="A138" authorId="0" shapeId="0" xr:uid="{5DCB3599-875F-41BA-99BF-FBFA491AE3EC}">
      <text>
        <r>
          <rPr>
            <sz val="10"/>
            <color indexed="81"/>
            <rFont val="Aptos"/>
            <family val="2"/>
          </rPr>
          <t>Doit correspondre au même montant que la valeur de services offerts par le partenaire dans la section des revenus, et pouvoir être appuyé par une facture.</t>
        </r>
      </text>
    </comment>
    <comment ref="A143" authorId="0" shapeId="0" xr:uid="{E6026B45-EC90-43E0-B359-18DA02E627B7}">
      <text>
        <r>
          <rPr>
            <sz val="10"/>
            <color indexed="81"/>
            <rFont val="Aptos"/>
            <family val="2"/>
          </rPr>
          <t>Ne peut excéder 5% des dépenses admissibles.</t>
        </r>
      </text>
    </comment>
    <comment ref="A144" authorId="0" shapeId="0" xr:uid="{0D6896B1-7899-4085-8FB5-D2EAE9F961F9}">
      <text>
        <r>
          <rPr>
            <sz val="10"/>
            <color indexed="81"/>
            <rFont val="Aptos"/>
            <family val="2"/>
          </rPr>
          <t>Il s'agit d'un coussin qui peut être prévu au dépôt de projet pour éponger des imprévus. Ne peut excéder 5% du budget prévisionnel et ne peut pas couvrir des frais d'administration. Le montant devra être redistribué dans d'autres postes de dépense dans le bilan.</t>
        </r>
      </text>
    </comment>
    <comment ref="H144" authorId="0" shapeId="0" xr:uid="{FAAAE3E5-AAFA-4FE0-A962-6E5B0127D20A}">
      <text>
        <r>
          <rPr>
            <sz val="10"/>
            <color indexed="81"/>
            <rFont val="Aptos"/>
            <family val="2"/>
          </rPr>
          <t>Pas de frais de contingence dans le bilan. Le montant du prévisionnel doit être redistribué dans d'autres dépenses.</t>
        </r>
      </text>
    </comment>
    <comment ref="A153" authorId="0" shapeId="0" xr:uid="{DC22B75E-9719-4249-8ED4-2EAC7D08280C}">
      <text>
        <r>
          <rPr>
            <sz val="10"/>
            <color indexed="81"/>
            <rFont val="Aptos"/>
            <family val="2"/>
          </rPr>
          <t>Doit correspondre au même montant que la valeur de services offerts par le partenaire dans la section des revenus, et pouvoir être appuyé par une facture.</t>
        </r>
      </text>
    </comment>
    <comment ref="A154" authorId="0" shapeId="0" xr:uid="{9E2C83F2-6841-433C-951A-8C0ABAB0262E}">
      <text>
        <r>
          <rPr>
            <sz val="10"/>
            <color indexed="81"/>
            <rFont val="Aptos"/>
            <family val="2"/>
          </rPr>
          <t>Doit correspondre au même montant que la valeur de services offerts par le partenaire dans la section des revenus, et pouvoir être appuyé par une facture.</t>
        </r>
      </text>
    </comment>
    <comment ref="A155" authorId="0" shapeId="0" xr:uid="{C384A955-9FF8-44FC-9724-4B2E7FF45394}">
      <text>
        <r>
          <rPr>
            <sz val="10"/>
            <color indexed="81"/>
            <rFont val="Aptos"/>
            <family val="2"/>
          </rPr>
          <t>L'achat de matériel est admissible si le coût d'achat est inférieur au coût de location, ou s'il est impossible de le louer. Voir le cadre de référence du MCCQ pour connaître les détails.</t>
        </r>
      </text>
    </comment>
    <comment ref="A156" authorId="0" shapeId="0" xr:uid="{4F71A5ED-0F77-4179-A82B-91582FCDEDA4}">
      <text>
        <r>
          <rPr>
            <sz val="10"/>
            <color indexed="81"/>
            <rFont val="Aptos"/>
            <family val="2"/>
          </rPr>
          <t>Possibilité de couvrir une partie de l'essence. Voir les barèmes du MCCQ dans le cadre de référence.</t>
        </r>
      </text>
    </comment>
    <comment ref="A162" authorId="0" shapeId="0" xr:uid="{BF27ABCB-7B8B-42D7-890B-7C3EDF202BA9}">
      <text>
        <r>
          <rPr>
            <sz val="10"/>
            <color indexed="81"/>
            <rFont val="Aptos"/>
            <family val="2"/>
          </rPr>
          <t>Doit avoir une couverture d'assurance responsabilité-civile avec la Ville comme co-assurée pour une valeur de 2M$.</t>
        </r>
      </text>
    </comment>
    <comment ref="C166" authorId="0" shapeId="0" xr:uid="{8D9312A7-1DFC-40CC-87FC-1F7794CBFDC8}">
      <text>
        <r>
          <rPr>
            <sz val="10"/>
            <color indexed="81"/>
            <rFont val="Aptos"/>
            <family val="2"/>
          </rPr>
          <t>Le budget doit être balancé (revenus-dépenses=0)</t>
        </r>
      </text>
    </comment>
    <comment ref="A167" authorId="0" shapeId="0" xr:uid="{138AB722-6929-4DA6-B142-FE7B8ADC3CB6}">
      <text>
        <r>
          <rPr>
            <sz val="10"/>
            <color indexed="81"/>
            <rFont val="Aptos"/>
            <family val="2"/>
          </rPr>
          <t xml:space="preserve">
</t>
        </r>
        <r>
          <rPr>
            <b/>
            <sz val="10"/>
            <color indexed="81"/>
            <rFont val="Aptos"/>
            <family val="2"/>
          </rPr>
          <t xml:space="preserve">
Ignorez cette feuille si votre projet ne s'échelonne pas sur 2 ans.</t>
        </r>
        <r>
          <rPr>
            <sz val="10"/>
            <color indexed="81"/>
            <rFont val="Aptos"/>
            <family val="2"/>
          </rPr>
          <t xml:space="preserve">
Les dépenses indiquées dans la colonne A sont à titre d'exemple uniquement. Veuillez inclure seulement les dépenses réellement prévues à votre budget.</t>
        </r>
      </text>
    </comment>
    <comment ref="B169" authorId="0" shapeId="0" xr:uid="{5441F179-6333-42FA-AC63-8A85D411E684}">
      <text>
        <r>
          <rPr>
            <sz val="10"/>
            <color indexed="81"/>
            <rFont val="Aptos"/>
            <family val="2"/>
          </rPr>
          <t>Indiquez si la dépense est admissible ou non (vous pouvez vérifier son admissibilité en consultant le cadre de référence du MCCQ). Elles peuvent être ajoutées au budget global du projet, mais elles ne seront pas calculées dans le total admissible.</t>
        </r>
      </text>
    </comment>
    <comment ref="A174" authorId="0" shapeId="0" xr:uid="{45440E18-28E7-4A93-BC10-62F2B9DEFECA}">
      <text>
        <r>
          <rPr>
            <sz val="10"/>
            <color indexed="81"/>
            <rFont val="Aptos"/>
            <family val="2"/>
          </rPr>
          <t>Doit correspondre au même montant que la valeur de services offerts par le partenaire dans la section des revenus, et pouvoir être appuyé par une facture.</t>
        </r>
      </text>
    </comment>
    <comment ref="A179" authorId="0" shapeId="0" xr:uid="{F60BCF0A-E13A-48DB-9861-98EE3BC1663E}">
      <text>
        <r>
          <rPr>
            <sz val="10"/>
            <color indexed="81"/>
            <rFont val="Aptos"/>
            <family val="2"/>
          </rPr>
          <t>Ne peut excéder 5% des dépenses admissibles.</t>
        </r>
      </text>
    </comment>
    <comment ref="A180" authorId="0" shapeId="0" xr:uid="{7A7208F4-2BF1-4C48-93C3-174B391860B0}">
      <text>
        <r>
          <rPr>
            <sz val="10"/>
            <color indexed="81"/>
            <rFont val="Aptos"/>
            <family val="2"/>
          </rPr>
          <t>Il s'agit d'un coussin qui peut être prévu au dépôt de projet pour éponger des imprévus. Ne peut excéder 5% du budget prévisionnel et ne peut pas couvrir des frais d'administration. Le montant devra être redistribué dans d'autres postes de dépense dans le bilan.</t>
        </r>
      </text>
    </comment>
    <comment ref="H180" authorId="0" shapeId="0" xr:uid="{D85B8B59-A6B9-4B83-83D7-1F1B3B70EF3C}">
      <text>
        <r>
          <rPr>
            <sz val="10"/>
            <color indexed="81"/>
            <rFont val="Aptos"/>
            <family val="2"/>
          </rPr>
          <t>Pas de frais de contingence dans le bilan. Le montant du prévisionnel doit être redistribué dans d'autres dépenses.</t>
        </r>
      </text>
    </comment>
    <comment ref="A189" authorId="0" shapeId="0" xr:uid="{27DA200A-FAAD-4B79-9949-B18AF15CC74A}">
      <text>
        <r>
          <rPr>
            <sz val="10"/>
            <color indexed="81"/>
            <rFont val="Aptos"/>
            <family val="2"/>
          </rPr>
          <t>Doit correspondre au même montant que la valeur de services offerts par le partenaire dans la section des revenus, et pouvoir être appuyé par une facture.</t>
        </r>
      </text>
    </comment>
    <comment ref="A190" authorId="0" shapeId="0" xr:uid="{A206AB71-0AFA-47C8-8599-553B51DE2337}">
      <text>
        <r>
          <rPr>
            <sz val="10"/>
            <color indexed="81"/>
            <rFont val="Aptos"/>
            <family val="2"/>
          </rPr>
          <t>Doit correspondre au même montant que la valeur de services offerts par le partenaire dans la section des revenus, et pouvoir être appuyé par une facture.</t>
        </r>
      </text>
    </comment>
    <comment ref="A191" authorId="0" shapeId="0" xr:uid="{F593AB23-05AC-455D-8A9F-C63059A8AE62}">
      <text>
        <r>
          <rPr>
            <sz val="10"/>
            <color indexed="81"/>
            <rFont val="Aptos"/>
            <family val="2"/>
          </rPr>
          <t>L'achat de matériel est admissible si le coût d'achat est inférieur au coût de location, ou s'il est impossible de le louer. Voir le cadre de référence du MCCQ pour connaître les détails.</t>
        </r>
      </text>
    </comment>
    <comment ref="A192" authorId="0" shapeId="0" xr:uid="{84500B45-1EBC-4E5D-AE2F-8D825AFE64B6}">
      <text>
        <r>
          <rPr>
            <sz val="10"/>
            <color indexed="81"/>
            <rFont val="Aptos"/>
            <family val="2"/>
          </rPr>
          <t>Possibilité de couvrir une partie de l'essence. Voir les barèmes du MCCQ dans le cadre de référence.</t>
        </r>
      </text>
    </comment>
    <comment ref="A198" authorId="0" shapeId="0" xr:uid="{8D4BC1A4-6FA7-4324-9CE6-9EAE8F915668}">
      <text>
        <r>
          <rPr>
            <sz val="10"/>
            <color indexed="81"/>
            <rFont val="Aptos"/>
            <family val="2"/>
          </rPr>
          <t>Doit avoir une couverture d'assurance responsabilité-civile avec la Ville comme co-assurée pour une valeur de 2M$.</t>
        </r>
      </text>
    </comment>
    <comment ref="A203" authorId="0" shapeId="0" xr:uid="{9E6F52E6-1F4D-4C2A-8ADB-3C717C63025B}">
      <text>
        <r>
          <rPr>
            <b/>
            <sz val="10"/>
            <color indexed="81"/>
            <rFont val="Aptos"/>
            <family val="2"/>
          </rPr>
          <t xml:space="preserve">
Ignorez cette feuille si votre projet ne s'échelonne pas sur 2 ans.</t>
        </r>
        <r>
          <rPr>
            <sz val="10"/>
            <color indexed="81"/>
            <rFont val="Aptos"/>
            <family val="2"/>
          </rPr>
          <t xml:space="preserve">
Les dépenses indiquées dans la colonne A sont à titre d'exemple uniquement. Veuillez inclure seulement les dépenses réellement prévues à votre budget.</t>
        </r>
        <r>
          <rPr>
            <sz val="9"/>
            <color indexed="81"/>
            <rFont val="Tahoma"/>
            <family val="2"/>
          </rPr>
          <t xml:space="preserve">
</t>
        </r>
      </text>
    </comment>
    <comment ref="B205" authorId="0" shapeId="0" xr:uid="{6CAB9863-7BC2-42F9-B519-E1C84F6B0036}">
      <text>
        <r>
          <rPr>
            <sz val="10"/>
            <color indexed="81"/>
            <rFont val="Aptos"/>
            <family val="2"/>
          </rPr>
          <t>Indiquez si la dépense est admissible ou non (vous pouvez vérifier son admissibilité en consultant le cadre de référence du MCCQ). Elles peuvent être ajoutées au budget global du projet, mais elles ne seront pas calculées dans le total admissible.</t>
        </r>
      </text>
    </comment>
    <comment ref="A210" authorId="0" shapeId="0" xr:uid="{03055496-9DA2-43F6-88AF-CD4E08FE6C1A}">
      <text>
        <r>
          <rPr>
            <sz val="10"/>
            <color indexed="81"/>
            <rFont val="Aptos"/>
            <family val="2"/>
          </rPr>
          <t>Doit correspondre au même montant que la valeur de services offerts par le partenaire dans la section des revenus, et pouvoir être appuyé par une facture.</t>
        </r>
      </text>
    </comment>
    <comment ref="A215" authorId="0" shapeId="0" xr:uid="{E3036720-972A-4950-91D9-5A5DD7DB05AF}">
      <text>
        <r>
          <rPr>
            <sz val="10"/>
            <color indexed="81"/>
            <rFont val="Aptos"/>
            <family val="2"/>
          </rPr>
          <t>Ne peut excéder 5% des dépenses admissibles.</t>
        </r>
      </text>
    </comment>
    <comment ref="A216" authorId="0" shapeId="0" xr:uid="{A42CB57A-FB2F-4744-9CF1-971FF1F0ED61}">
      <text>
        <r>
          <rPr>
            <sz val="10"/>
            <color indexed="81"/>
            <rFont val="Aptos"/>
            <family val="2"/>
          </rPr>
          <t>Il s'agit d'un coussin qui peut être prévu au dépôt de projet pour éponger des imprévus. Ne peut excéder 5% du budget prévisionnel et ne peut pas couvrir des frais d'administration. Le montant devra être redistribué dans d'autres postes de dépense dans le bilan.</t>
        </r>
      </text>
    </comment>
    <comment ref="H216" authorId="0" shapeId="0" xr:uid="{F3078E33-5A6F-44AF-BBA6-03F6826BC0C0}">
      <text>
        <r>
          <rPr>
            <sz val="10"/>
            <color indexed="81"/>
            <rFont val="Aptos"/>
            <family val="2"/>
          </rPr>
          <t>Pas de frais de contingence dans le bilan. Le montant du prévisionnel doit être redistribué dans d'autres dépenses.</t>
        </r>
      </text>
    </comment>
    <comment ref="A225" authorId="0" shapeId="0" xr:uid="{37AA1AA2-C34D-4587-A521-BF2A53221791}">
      <text>
        <r>
          <rPr>
            <sz val="10"/>
            <color indexed="81"/>
            <rFont val="Aptos"/>
            <family val="2"/>
          </rPr>
          <t>Doit correspondre au même montant que la valeur de services offerts par le partenaire dans la section des revenus, et pouvoir être appuyé par une facture.</t>
        </r>
      </text>
    </comment>
    <comment ref="A226" authorId="0" shapeId="0" xr:uid="{53C441BB-D075-4C69-8BFA-77068B37556B}">
      <text>
        <r>
          <rPr>
            <sz val="10"/>
            <color indexed="81"/>
            <rFont val="Aptos"/>
            <family val="2"/>
          </rPr>
          <t>Doit correspondre au même montant que la valeur de services offerts par le partenaire dans la section des revenus, et pouvoir être appuyé par une facture.</t>
        </r>
      </text>
    </comment>
    <comment ref="A227" authorId="0" shapeId="0" xr:uid="{C8C888CE-6DA0-4997-9706-667652FE5B4C}">
      <text>
        <r>
          <rPr>
            <sz val="10"/>
            <color indexed="81"/>
            <rFont val="Aptos"/>
            <family val="2"/>
          </rPr>
          <t>L'achat de matériel est admissible si le coût d'achat est inférieur au coût de location, ou s'il est impossible de le louer. Voir le cadre de référence du MCCQ pour connaître les détails.</t>
        </r>
      </text>
    </comment>
    <comment ref="A228" authorId="0" shapeId="0" xr:uid="{EF0D8BA9-7183-44DE-A756-4C9CCB9915F3}">
      <text>
        <r>
          <rPr>
            <sz val="10"/>
            <color indexed="81"/>
            <rFont val="Aptos"/>
            <family val="2"/>
          </rPr>
          <t>Possibilité de couvrir une partie de l'essence. Voir les barèmes du MCCQ dans le cadre de référence.</t>
        </r>
      </text>
    </comment>
    <comment ref="A234" authorId="0" shapeId="0" xr:uid="{103D857E-7549-4CE4-89D0-10A2A420D375}">
      <text>
        <r>
          <rPr>
            <sz val="10"/>
            <color indexed="81"/>
            <rFont val="Aptos"/>
            <family val="2"/>
          </rPr>
          <t>Doit avoir une couverture d'assurance responsabilité-civile avec la Ville comme co-assurée pour une valeur de 2M$.</t>
        </r>
      </text>
    </comment>
  </commentList>
</comments>
</file>

<file path=xl/sharedStrings.xml><?xml version="1.0" encoding="utf-8"?>
<sst xmlns="http://schemas.openxmlformats.org/spreadsheetml/2006/main" count="355" uniqueCount="132">
  <si>
    <t xml:space="preserve">IDENTIFICATION </t>
  </si>
  <si>
    <t>Nom de l'organisation</t>
  </si>
  <si>
    <t>PROJET</t>
  </si>
  <si>
    <t>Date de début</t>
  </si>
  <si>
    <t>-- Choix de la date de début --</t>
  </si>
  <si>
    <t>Date de fin :</t>
  </si>
  <si>
    <t>-- Choix de la date de fin --</t>
  </si>
  <si>
    <t>SOMMAIRE DU BUDGET</t>
  </si>
  <si>
    <t>DÉPÔT DU PROJET</t>
  </si>
  <si>
    <t>BILAN DE PROJET</t>
  </si>
  <si>
    <t>Revenus</t>
  </si>
  <si>
    <t>Dépenses</t>
  </si>
  <si>
    <t>An 1</t>
  </si>
  <si>
    <t>An 2</t>
  </si>
  <si>
    <t>An 3</t>
  </si>
  <si>
    <t>Sous-totaux</t>
  </si>
  <si>
    <t>Balance</t>
  </si>
  <si>
    <t>REVENUS AN 1</t>
  </si>
  <si>
    <t>DÉTAILS DU REVENU</t>
  </si>
  <si>
    <t>Montants PRÉVUS</t>
  </si>
  <si>
    <t>Montants RÉELS</t>
  </si>
  <si>
    <t>$</t>
  </si>
  <si>
    <t>%</t>
  </si>
  <si>
    <t>Confirmation</t>
  </si>
  <si>
    <t>Subventions</t>
  </si>
  <si>
    <t>Montant demandé à l'appel de projets</t>
  </si>
  <si>
    <t>Anticipé</t>
  </si>
  <si>
    <t>Autre subvention, s'il y a lieu</t>
  </si>
  <si>
    <t>Précisez l'autre subvention et le bailleur de fonds, s'il y a lieu.</t>
  </si>
  <si>
    <t>Revenus autonomes</t>
  </si>
  <si>
    <t>Montant en argent du porteur du projet</t>
  </si>
  <si>
    <t>Commandite de partenaire, s'il y a lieu</t>
  </si>
  <si>
    <t>Vente de billets/marchandise, s'il y a lieu</t>
  </si>
  <si>
    <t>Précisez le nombre de ventes anticipées et le prix unitaire.</t>
  </si>
  <si>
    <t>Valeur de services des partenaires</t>
  </si>
  <si>
    <t>Prêt de local du partenaire, s'il y a lieu</t>
  </si>
  <si>
    <t>Précisez les détails reliés au prêt ou au service rendu par le partenaire.</t>
  </si>
  <si>
    <t>Prêt de matériel du partenaire, s'il y a lieu</t>
  </si>
  <si>
    <t>Soutien pro du partenaire, s'il y a lieu</t>
  </si>
  <si>
    <t>TOTAL</t>
  </si>
  <si>
    <t>REVENUS AN 2</t>
  </si>
  <si>
    <t>REVENUS AN 3</t>
  </si>
  <si>
    <t>DÉPENSES AN 1</t>
  </si>
  <si>
    <t>DÉTAILS DE LA DÉPENSE</t>
  </si>
  <si>
    <t>Admissibilité</t>
  </si>
  <si>
    <t>% (admissible)</t>
  </si>
  <si>
    <t>$
Sans taxes</t>
  </si>
  <si>
    <r>
      <t xml:space="preserve">Taxes
</t>
    </r>
    <r>
      <rPr>
        <b/>
        <sz val="10"/>
        <color rgb="FF420016"/>
        <rFont val="Arial"/>
        <family val="2"/>
      </rPr>
      <t>(TPS + TVQ)</t>
    </r>
  </si>
  <si>
    <t>$ + taxes</t>
  </si>
  <si>
    <t>Rémunération et honoraires</t>
  </si>
  <si>
    <t>Cachet de l'artiste</t>
  </si>
  <si>
    <t>Admissible</t>
  </si>
  <si>
    <t>Précisez le nombre d'heures et d'ateliers que couvrira le cachet.</t>
  </si>
  <si>
    <t>Honoraires</t>
  </si>
  <si>
    <t>Précisez le nombre d'heures/taux horaire.</t>
  </si>
  <si>
    <t>Frais de préparation</t>
  </si>
  <si>
    <t>Soutien pro du partenaire</t>
  </si>
  <si>
    <t>Gestion</t>
  </si>
  <si>
    <t>Frais de coordination</t>
  </si>
  <si>
    <t>Frais d'administration</t>
  </si>
  <si>
    <t>Frais de contingence</t>
  </si>
  <si>
    <t>Communications</t>
  </si>
  <si>
    <t>Promotion, s'il y a lieu</t>
  </si>
  <si>
    <t>Précisez les frais associés (ex. : achat de publicité sur les réseaux sociaux)</t>
  </si>
  <si>
    <t>Droits d'auteur, s'il y a lieu</t>
  </si>
  <si>
    <t>Frais d'édition, s'il y a lieu</t>
  </si>
  <si>
    <t>Non admissible</t>
  </si>
  <si>
    <t>Espace et logistique</t>
  </si>
  <si>
    <t>Location de local - partenaire</t>
  </si>
  <si>
    <t>Location de matériel - partenaire</t>
  </si>
  <si>
    <t>Précisez la nature du matériel loué au partenaire.</t>
  </si>
  <si>
    <t>Achat de matériel</t>
  </si>
  <si>
    <t>Précisez la nature du matériel acheté.</t>
  </si>
  <si>
    <t>Transport</t>
  </si>
  <si>
    <t>Précisez le nombre de km anticipés (dépôt de projet)  vs réel (bilan de projet)</t>
  </si>
  <si>
    <t>Autres</t>
  </si>
  <si>
    <t>Montage et démontage</t>
  </si>
  <si>
    <t>Précisez les frais associés.</t>
  </si>
  <si>
    <t>Collations et repas</t>
  </si>
  <si>
    <t>Assurances</t>
  </si>
  <si>
    <t>Dépenses non admissibles</t>
  </si>
  <si>
    <t>TOTAL ADMISSIBLE</t>
  </si>
  <si>
    <t>DÉPENSES AN 2</t>
  </si>
  <si>
    <t>Précisez le nb de km anticipés (dépôt de projet) vs réel (bilan de projet)</t>
  </si>
  <si>
    <t>DÉPENSES AN 3</t>
  </si>
  <si>
    <t>Précisez le nb de km anticipés (dépôt de projet)  vs réel (bilan de projet)</t>
  </si>
  <si>
    <t xml:space="preserve"> DÉPENSES ADMISSIBLES </t>
  </si>
  <si>
    <t xml:space="preserve"> PIÈCES JUSTIFICATIVES ACCEPTÉES </t>
  </si>
  <si>
    <t xml:space="preserve"> Coûts de main-d’œuvre, d’honoraires et de frais de service professionnels</t>
  </si>
  <si>
    <r>
      <t>Pour un salarié de l’organisme</t>
    </r>
    <r>
      <rPr>
        <sz val="10"/>
        <color theme="1"/>
        <rFont val="Arial"/>
        <family val="2"/>
      </rPr>
      <t> </t>
    </r>
  </si>
  <si>
    <r>
      <t xml:space="preserve">Si le montant total du salaire de l’employé est </t>
    </r>
    <r>
      <rPr>
        <u/>
        <sz val="10"/>
        <color theme="1"/>
        <rFont val="Arial"/>
        <family val="2"/>
      </rPr>
      <t>égal ou inférieur à 25 %</t>
    </r>
    <r>
      <rPr>
        <sz val="10"/>
        <color theme="1"/>
        <rFont val="Arial"/>
        <family val="2"/>
      </rPr>
      <t xml:space="preserve"> du montant total du projet  </t>
    </r>
  </si>
  <si>
    <r>
      <t xml:space="preserve"> 1- Un </t>
    </r>
    <r>
      <rPr>
        <b/>
        <sz val="10"/>
        <color theme="1"/>
        <rFont val="Arial"/>
        <family val="2"/>
      </rPr>
      <t>tableau</t>
    </r>
    <r>
      <rPr>
        <sz val="10"/>
        <color theme="1"/>
        <rFont val="Arial"/>
        <family val="2"/>
      </rPr>
      <t xml:space="preserve"> indiquant : le nom de l’employé, le taux horaire et le nombre d’heures investi pour le projet </t>
    </r>
  </si>
  <si>
    <r>
      <t xml:space="preserve">Si le montant total du salaire de l’employé est </t>
    </r>
    <r>
      <rPr>
        <u/>
        <sz val="10"/>
        <color theme="1"/>
        <rFont val="Arial"/>
        <family val="2"/>
      </rPr>
      <t>supérieur à 25 %</t>
    </r>
    <r>
      <rPr>
        <sz val="10"/>
        <color theme="1"/>
        <rFont val="Arial"/>
        <family val="2"/>
      </rPr>
      <t xml:space="preserve"> du montant total du projet </t>
    </r>
  </si>
  <si>
    <r>
      <t xml:space="preserve">1- Un </t>
    </r>
    <r>
      <rPr>
        <b/>
        <sz val="10"/>
        <color theme="1"/>
        <rFont val="Arial"/>
        <family val="2"/>
      </rPr>
      <t>tableau</t>
    </r>
    <r>
      <rPr>
        <sz val="10"/>
        <color theme="1"/>
        <rFont val="Arial"/>
        <family val="2"/>
      </rPr>
      <t xml:space="preserve"> indiquant : le nom de l’employé, le taux horaire et le nombre d’heures investi pour le projet </t>
    </r>
  </si>
  <si>
    <r>
      <t>2- Une j</t>
    </r>
    <r>
      <rPr>
        <b/>
        <sz val="10"/>
        <color theme="1"/>
        <rFont val="Arial"/>
        <family val="2"/>
      </rPr>
      <t>ustification</t>
    </r>
    <r>
      <rPr>
        <sz val="10"/>
        <color theme="1"/>
        <rFont val="Arial"/>
        <family val="2"/>
      </rPr>
      <t xml:space="preserve"> qui vient expliquer la proportion du montant investi pour les heures de travail du salarié comparativement au montant total du projet. </t>
    </r>
  </si>
  <si>
    <r>
      <t xml:space="preserve">3- Une </t>
    </r>
    <r>
      <rPr>
        <b/>
        <sz val="10"/>
        <color theme="1"/>
        <rFont val="Arial"/>
        <family val="2"/>
      </rPr>
      <t>justification</t>
    </r>
    <r>
      <rPr>
        <sz val="10"/>
        <color theme="1"/>
        <rFont val="Arial"/>
        <family val="2"/>
      </rPr>
      <t xml:space="preserve"> qui vient expliquer sommairement les tâches réalisées par l’employé et qui vient justifier le montant utilisé.    </t>
    </r>
  </si>
  <si>
    <r>
      <t>Pour un contractuel, service professionnel</t>
    </r>
    <r>
      <rPr>
        <sz val="10"/>
        <color theme="1"/>
        <rFont val="Arial"/>
        <family val="2"/>
      </rPr>
      <t> </t>
    </r>
  </si>
  <si>
    <t>Factures, contrats</t>
  </si>
  <si>
    <t xml:space="preserve"> Coûts de location d’équipement ou de locaux </t>
  </si>
  <si>
    <r>
      <t>Coût de location d’équipement</t>
    </r>
    <r>
      <rPr>
        <sz val="10"/>
        <color theme="1"/>
        <rFont val="Arial"/>
        <family val="2"/>
      </rPr>
      <t> </t>
    </r>
  </si>
  <si>
    <t>Factures, contrats </t>
  </si>
  <si>
    <r>
      <t>Coût de locaux</t>
    </r>
    <r>
      <rPr>
        <sz val="10"/>
        <color theme="1"/>
        <rFont val="Arial"/>
        <family val="2"/>
      </rPr>
      <t> </t>
    </r>
  </si>
  <si>
    <t>Si vous êtes locataires d’un local municipal </t>
  </si>
  <si>
    <t>Vous ne pouvez présenter aucune dépense en lien avec vos locaux.  </t>
  </si>
  <si>
    <t>Si vous êtes locataires d’un immeuble commercial </t>
  </si>
  <si>
    <t>Vous pouvez présenter une preuve de paiement de loyer si vous louez un local pour l’activité en lien avec le projet. </t>
  </si>
  <si>
    <t xml:space="preserve"> Coûts liés au projet </t>
  </si>
  <si>
    <r>
      <t xml:space="preserve">Les coûts d’achat de matériel ou d’équipement </t>
    </r>
    <r>
      <rPr>
        <sz val="10"/>
        <color theme="1"/>
        <rFont val="Arial"/>
        <family val="2"/>
      </rPr>
      <t>nécessaires à la réalisation du projet </t>
    </r>
  </si>
  <si>
    <r>
      <t>Les frais de recherche</t>
    </r>
    <r>
      <rPr>
        <sz val="10"/>
        <color theme="1"/>
        <rFont val="Arial"/>
        <family val="2"/>
      </rPr>
      <t xml:space="preserve"> et de documentation </t>
    </r>
  </si>
  <si>
    <r>
      <t>Les frais d’accompagnement</t>
    </r>
    <r>
      <rPr>
        <sz val="10"/>
        <color theme="1"/>
        <rFont val="Arial"/>
        <family val="2"/>
      </rPr>
      <t xml:space="preserve"> organisationnel, artistique ou technique </t>
    </r>
  </si>
  <si>
    <r>
      <t xml:space="preserve">Les cachets d’artistes </t>
    </r>
    <r>
      <rPr>
        <sz val="10"/>
        <color theme="1"/>
        <rFont val="Arial"/>
        <family val="2"/>
      </rPr>
      <t>pour de l’animation et de la médiation culturelle </t>
    </r>
  </si>
  <si>
    <r>
      <t xml:space="preserve">Les dépenses liées à la logistique du projet </t>
    </r>
    <r>
      <rPr>
        <sz val="10"/>
        <color theme="1"/>
        <rFont val="Arial"/>
        <family val="2"/>
      </rPr>
      <t>(développement, mise en place, réalisation) </t>
    </r>
  </si>
  <si>
    <t xml:space="preserve"> Frais d’administration et de contingence </t>
  </si>
  <si>
    <r>
      <t xml:space="preserve">Frais d’administration </t>
    </r>
    <r>
      <rPr>
        <sz val="10"/>
        <color theme="1"/>
        <rFont val="Arial"/>
        <family val="2"/>
      </rPr>
      <t>(photocopies, gestion, suivi) </t>
    </r>
  </si>
  <si>
    <t>Maximum 5 % des dépenses admissibles. Il n’est pas nécessaire de fournir de pièce justificative. </t>
  </si>
  <si>
    <r>
      <t xml:space="preserve">Frais de contingence </t>
    </r>
    <r>
      <rPr>
        <sz val="10"/>
        <color theme="1"/>
        <rFont val="Arial"/>
        <family val="2"/>
      </rPr>
      <t>(frais liés aux imprévus dans un budget prévisionnel) </t>
    </r>
  </si>
  <si>
    <t>Maximum 5 % des dépenses admissibles. Il n’est pas nécessaire de fournir de pièce justificative, mais doivent être redistribués dans d’autres dépenses dans le budget final (sauf frais d’administration). </t>
  </si>
  <si>
    <t>Nom du responsable</t>
  </si>
  <si>
    <t>Titre du projet</t>
  </si>
  <si>
    <t>À LIRE AVANT DE COMPLÉTER LE BUDGET</t>
  </si>
  <si>
    <t xml:space="preserve">Référez-vous toujours à la description des dépenses admissibles sur le site du MCC </t>
  </si>
  <si>
    <t>% de taxes récupérées, s'il y a lieu</t>
  </si>
  <si>
    <t>Autre</t>
  </si>
  <si>
    <t>Oui</t>
  </si>
  <si>
    <t>En partie</t>
  </si>
  <si>
    <t>Non</t>
  </si>
  <si>
    <t>Le projet pourra-t-il se réaliser si le montant accordé est inférieur à celui demandé ?</t>
  </si>
  <si>
    <t>SUBVENTION</t>
  </si>
  <si>
    <t>Au moment du dépôt</t>
  </si>
  <si>
    <t>À la résolution du Conseil</t>
  </si>
  <si>
    <r>
      <t xml:space="preserve">Si le montant accordé au projet est inférieur à celui demandé, il vous faudra produire un second budget prévisionnel avec les montants ajustés. À noter que si vous cochez </t>
    </r>
    <r>
      <rPr>
        <u/>
        <sz val="10"/>
        <rFont val="Aptos Narrow"/>
        <family val="2"/>
      </rPr>
      <t>non</t>
    </r>
    <r>
      <rPr>
        <sz val="10"/>
        <rFont val="Aptos Narrow"/>
        <family val="2"/>
      </rPr>
      <t xml:space="preserve"> et que le pointage obtenu à l'évaluation du projet est insuffisant pour accorder le montant demandé, le montant sera alors de 0$.</t>
    </r>
  </si>
  <si>
    <r>
      <t xml:space="preserve">
Ce document sert à présenter le budget prévisionnel de votre projet lors du dépôt de votre demande. Si votre projet est retenu, il servira également à produire le bilan financier final.
</t>
    </r>
    <r>
      <rPr>
        <b/>
        <sz val="12"/>
        <color theme="1"/>
        <rFont val="Arial"/>
        <family val="2"/>
      </rPr>
      <t>1.</t>
    </r>
    <r>
      <rPr>
        <sz val="12"/>
        <color theme="1"/>
        <rFont val="Arial"/>
        <family val="2"/>
      </rPr>
      <t xml:space="preserve"> Remplissez uniquement les cellules blanches. Les cellules colorées sont verrouillées et se remplissent automatiquement, lorsque requis.
</t>
    </r>
    <r>
      <rPr>
        <b/>
        <sz val="12"/>
        <color theme="1"/>
        <rFont val="Arial"/>
        <family val="2"/>
      </rPr>
      <t>2.</t>
    </r>
    <r>
      <rPr>
        <sz val="12"/>
        <color theme="1"/>
        <rFont val="Arial"/>
        <family val="2"/>
      </rPr>
      <t xml:space="preserve"> Pour les demandes de soutien au dépôt de projet, la balance budgétaire doit être nulle (revenus - dépenses = 0 $).
</t>
    </r>
    <r>
      <rPr>
        <b/>
        <sz val="12"/>
        <color theme="1"/>
        <rFont val="Arial"/>
        <family val="2"/>
      </rPr>
      <t xml:space="preserve">3. </t>
    </r>
    <r>
      <rPr>
        <sz val="12"/>
        <color theme="1"/>
        <rFont val="Arial"/>
        <family val="2"/>
      </rPr>
      <t xml:space="preserve">Si une donnée s'affiche en rouge vif, c'est qu'elle n'est pas conforme. Elle doit être corrigée avant la transmission du document.
</t>
    </r>
    <r>
      <rPr>
        <b/>
        <sz val="12"/>
        <color theme="1"/>
        <rFont val="Arial"/>
        <family val="2"/>
      </rPr>
      <t>4.</t>
    </r>
    <r>
      <rPr>
        <sz val="12"/>
        <color theme="1"/>
        <rFont val="Arial"/>
        <family val="2"/>
      </rPr>
      <t xml:space="preserve"> Consultez l'onglet Dépenses admissibles pour connaître les dépenses et les pièces justificatives acceptées.
</t>
    </r>
    <r>
      <rPr>
        <b/>
        <sz val="12"/>
        <color theme="1"/>
        <rFont val="Arial"/>
        <family val="2"/>
      </rPr>
      <t>5.</t>
    </r>
    <r>
      <rPr>
        <sz val="12"/>
        <color theme="1"/>
        <rFont val="Arial"/>
        <family val="2"/>
      </rPr>
      <t xml:space="preserve"> Les petits triangles rouges indiquent des notes ou des précisions. Survolez la cellule avec votre curseur pour les afficher.
</t>
    </r>
    <r>
      <rPr>
        <b/>
        <sz val="12"/>
        <color theme="1"/>
        <rFont val="Arial"/>
        <family val="2"/>
      </rPr>
      <t>6.</t>
    </r>
    <r>
      <rPr>
        <sz val="12"/>
        <color theme="1"/>
        <rFont val="Arial"/>
        <family val="2"/>
      </rPr>
      <t xml:space="preserve"> Transmettez le document complété à : subventionsculture@v3r.net</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 * #,##0.00_)\ &quot;$&quot;_ ;_ * \(#,##0.00\)\ &quot;$&quot;_ ;_ * &quot;-&quot;??_)\ &quot;$&quot;_ ;_ @_ "/>
    <numFmt numFmtId="164" formatCode="0.0%"/>
    <numFmt numFmtId="165" formatCode="dd/mm/yy;@"/>
  </numFmts>
  <fonts count="43" x14ac:knownFonts="1">
    <font>
      <sz val="11"/>
      <color theme="1"/>
      <name val="Calibri"/>
      <family val="2"/>
      <scheme val="minor"/>
    </font>
    <font>
      <sz val="11"/>
      <color theme="1"/>
      <name val="Calibri"/>
      <family val="2"/>
      <scheme val="minor"/>
    </font>
    <font>
      <sz val="8"/>
      <name val="Calibri"/>
      <family val="2"/>
      <scheme val="minor"/>
    </font>
    <font>
      <sz val="11"/>
      <color theme="1"/>
      <name val="Arial"/>
      <family val="2"/>
    </font>
    <font>
      <b/>
      <sz val="11"/>
      <color theme="0"/>
      <name val="Arial"/>
      <family val="2"/>
    </font>
    <font>
      <b/>
      <sz val="11"/>
      <name val="Arial"/>
      <family val="2"/>
    </font>
    <font>
      <i/>
      <sz val="11"/>
      <color theme="1"/>
      <name val="Arial"/>
      <family val="2"/>
    </font>
    <font>
      <sz val="11"/>
      <name val="Arial"/>
      <family val="2"/>
    </font>
    <font>
      <u/>
      <sz val="11"/>
      <color theme="10"/>
      <name val="Calibri"/>
      <family val="2"/>
      <scheme val="minor"/>
    </font>
    <font>
      <b/>
      <sz val="10"/>
      <color theme="1"/>
      <name val="Arial"/>
      <family val="2"/>
    </font>
    <font>
      <sz val="10"/>
      <color theme="1"/>
      <name val="Arial"/>
      <family val="2"/>
    </font>
    <font>
      <u/>
      <sz val="10"/>
      <color theme="1"/>
      <name val="Arial"/>
      <family val="2"/>
    </font>
    <font>
      <b/>
      <sz val="18"/>
      <color theme="1"/>
      <name val="Arial"/>
      <family val="2"/>
    </font>
    <font>
      <b/>
      <sz val="11"/>
      <color rgb="FF1E492D"/>
      <name val="Arial"/>
      <family val="2"/>
    </font>
    <font>
      <sz val="11"/>
      <color theme="1"/>
      <name val="Aptos Narrow"/>
      <family val="2"/>
    </font>
    <font>
      <b/>
      <sz val="11"/>
      <color rgb="FFEC5F69"/>
      <name val="Arial"/>
      <family val="2"/>
    </font>
    <font>
      <b/>
      <sz val="11"/>
      <color rgb="FF420016"/>
      <name val="Arial"/>
      <family val="2"/>
    </font>
    <font>
      <b/>
      <sz val="10"/>
      <color rgb="FF420016"/>
      <name val="Arial"/>
      <family val="2"/>
    </font>
    <font>
      <sz val="11"/>
      <color rgb="FF420016"/>
      <name val="Arial"/>
      <family val="2"/>
    </font>
    <font>
      <sz val="10"/>
      <name val="Aptos Narrow"/>
      <family val="2"/>
    </font>
    <font>
      <b/>
      <sz val="10"/>
      <name val="Aptos Narrow"/>
      <family val="2"/>
    </font>
    <font>
      <sz val="11"/>
      <color theme="0"/>
      <name val="Arial"/>
      <family val="2"/>
    </font>
    <font>
      <b/>
      <sz val="10"/>
      <color rgb="FF420016"/>
      <name val="Aptos Narrow"/>
      <family val="2"/>
    </font>
    <font>
      <b/>
      <sz val="10"/>
      <color rgb="FFEC5F69"/>
      <name val="Arial"/>
      <family val="2"/>
    </font>
    <font>
      <sz val="9.5"/>
      <name val="Aptos Narrow"/>
      <family val="2"/>
    </font>
    <font>
      <sz val="10"/>
      <color indexed="81"/>
      <name val="Aptos Narrow"/>
      <family val="2"/>
    </font>
    <font>
      <sz val="10"/>
      <color indexed="81"/>
      <name val="Aptos"/>
      <family val="2"/>
    </font>
    <font>
      <sz val="10"/>
      <color theme="1"/>
      <name val="Aptos Narrow"/>
      <family val="2"/>
    </font>
    <font>
      <sz val="9"/>
      <color theme="1"/>
      <name val="Aptos Narrow"/>
      <family val="2"/>
    </font>
    <font>
      <sz val="10.5"/>
      <color theme="1"/>
      <name val="Aptos Narrow"/>
      <family val="2"/>
    </font>
    <font>
      <sz val="9"/>
      <color indexed="81"/>
      <name val="Tahoma"/>
      <family val="2"/>
    </font>
    <font>
      <b/>
      <sz val="12"/>
      <color theme="0"/>
      <name val="Arial"/>
      <family val="2"/>
    </font>
    <font>
      <b/>
      <sz val="12"/>
      <color rgb="FF1E492D"/>
      <name val="Arial"/>
      <family val="2"/>
    </font>
    <font>
      <b/>
      <u/>
      <sz val="14"/>
      <color theme="10"/>
      <name val="Calibri"/>
      <family val="2"/>
      <scheme val="minor"/>
    </font>
    <font>
      <b/>
      <sz val="10"/>
      <color indexed="81"/>
      <name val="Aptos"/>
      <family val="2"/>
    </font>
    <font>
      <b/>
      <sz val="12"/>
      <color theme="1"/>
      <name val="Arial"/>
      <family val="2"/>
    </font>
    <font>
      <sz val="12"/>
      <color theme="1"/>
      <name val="Arial"/>
      <family val="2"/>
    </font>
    <font>
      <sz val="9"/>
      <color theme="0" tint="-0.34998626667073579"/>
      <name val="Aptos Narrow"/>
      <family val="2"/>
    </font>
    <font>
      <sz val="9"/>
      <color indexed="81"/>
      <name val="Aptos"/>
      <family val="2"/>
    </font>
    <font>
      <sz val="11"/>
      <name val="Aptos"/>
      <family val="2"/>
    </font>
    <font>
      <u/>
      <sz val="10"/>
      <name val="Aptos Narrow"/>
      <family val="2"/>
    </font>
    <font>
      <sz val="11"/>
      <color rgb="FF1E492D"/>
      <name val="Aptos Narrow"/>
      <family val="2"/>
    </font>
    <font>
      <b/>
      <sz val="11"/>
      <color rgb="FF1E492D"/>
      <name val="Aptos Narrow"/>
      <family val="2"/>
    </font>
  </fonts>
  <fills count="12">
    <fill>
      <patternFill patternType="none"/>
    </fill>
    <fill>
      <patternFill patternType="gray125"/>
    </fill>
    <fill>
      <patternFill patternType="solid">
        <fgColor rgb="FFC5DEAF"/>
        <bgColor indexed="64"/>
      </patternFill>
    </fill>
    <fill>
      <patternFill patternType="solid">
        <fgColor rgb="FF516950"/>
        <bgColor indexed="64"/>
      </patternFill>
    </fill>
    <fill>
      <patternFill patternType="solid">
        <fgColor rgb="FF97C773"/>
        <bgColor indexed="64"/>
      </patternFill>
    </fill>
    <fill>
      <patternFill patternType="solid">
        <fgColor rgb="FFF5A6A3"/>
        <bgColor indexed="64"/>
      </patternFill>
    </fill>
    <fill>
      <patternFill patternType="solid">
        <fgColor theme="0"/>
        <bgColor indexed="64"/>
      </patternFill>
    </fill>
    <fill>
      <patternFill patternType="solid">
        <fgColor rgb="FFF8C8C4"/>
        <bgColor indexed="64"/>
      </patternFill>
    </fill>
    <fill>
      <patternFill patternType="solid">
        <fgColor rgb="FFE9F3E1"/>
        <bgColor indexed="64"/>
      </patternFill>
    </fill>
    <fill>
      <patternFill patternType="solid">
        <fgColor rgb="FFEC5F69"/>
        <bgColor indexed="64"/>
      </patternFill>
    </fill>
    <fill>
      <patternFill patternType="solid">
        <fgColor rgb="FFFCE5E4"/>
        <bgColor indexed="64"/>
      </patternFill>
    </fill>
    <fill>
      <patternFill patternType="solid">
        <fgColor rgb="FFF5F9F1"/>
        <bgColor indexed="64"/>
      </patternFill>
    </fill>
  </fills>
  <borders count="19">
    <border>
      <left/>
      <right/>
      <top/>
      <bottom/>
      <diagonal/>
    </border>
    <border>
      <left style="thin">
        <color theme="0"/>
      </left>
      <right/>
      <top/>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top style="thin">
        <color theme="0" tint="-0.499984740745262"/>
      </top>
      <bottom/>
      <diagonal/>
    </border>
    <border>
      <left style="thin">
        <color theme="0" tint="-0.499984740745262"/>
      </left>
      <right/>
      <top/>
      <bottom style="thin">
        <color theme="0" tint="-0.499984740745262"/>
      </bottom>
      <diagonal/>
    </border>
    <border>
      <left style="thin">
        <color theme="0" tint="-0.499984740745262"/>
      </left>
      <right style="thin">
        <color theme="0" tint="-0.499984740745262"/>
      </right>
      <top style="thin">
        <color theme="0" tint="-0.499984740745262"/>
      </top>
      <bottom/>
      <diagonal/>
    </border>
    <border>
      <left style="thin">
        <color theme="0" tint="-0.499984740745262"/>
      </left>
      <right style="thin">
        <color theme="0" tint="-0.499984740745262"/>
      </right>
      <top/>
      <bottom style="thin">
        <color theme="0" tint="-0.499984740745262"/>
      </bottom>
      <diagonal/>
    </border>
    <border>
      <left style="thin">
        <color theme="0" tint="-0.499984740745262"/>
      </left>
      <right/>
      <top style="thin">
        <color theme="0" tint="-0.499984740745262"/>
      </top>
      <bottom style="thin">
        <color theme="0" tint="-0.499984740745262"/>
      </bottom>
      <diagonal/>
    </border>
    <border>
      <left style="medium">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bottom/>
      <diagonal/>
    </border>
    <border>
      <left/>
      <right style="thin">
        <color theme="0" tint="-0.499984740745262"/>
      </right>
      <top style="thin">
        <color theme="0" tint="-0.499984740745262"/>
      </top>
      <bottom style="thin">
        <color theme="0" tint="-0.499984740745262"/>
      </bottom>
      <diagonal/>
    </border>
    <border>
      <left style="medium">
        <color theme="0" tint="-0.499984740745262"/>
      </left>
      <right style="thin">
        <color theme="0" tint="-0.499984740745262"/>
      </right>
      <top style="thin">
        <color theme="0" tint="-0.499984740745262"/>
      </top>
      <bottom/>
      <diagonal/>
    </border>
    <border>
      <left style="medium">
        <color theme="0" tint="-0.499984740745262"/>
      </left>
      <right style="thin">
        <color theme="0" tint="-0.499984740745262"/>
      </right>
      <top/>
      <bottom style="thin">
        <color theme="0" tint="-0.499984740745262"/>
      </bottom>
      <diagonal/>
    </border>
    <border>
      <left/>
      <right/>
      <top style="thin">
        <color theme="0" tint="-0.499984740745262"/>
      </top>
      <bottom/>
      <diagonal/>
    </border>
    <border>
      <left/>
      <right style="thin">
        <color theme="0" tint="-0.499984740745262"/>
      </right>
      <top style="thin">
        <color theme="0" tint="-0.499984740745262"/>
      </top>
      <bottom/>
      <diagonal/>
    </border>
    <border>
      <left/>
      <right style="thin">
        <color theme="0" tint="-0.499984740745262"/>
      </right>
      <top/>
      <bottom style="thin">
        <color theme="0" tint="-0.499984740745262"/>
      </bottom>
      <diagonal/>
    </border>
    <border>
      <left style="thin">
        <color theme="0" tint="-0.499984740745262"/>
      </left>
      <right/>
      <top/>
      <bottom/>
      <diagonal/>
    </border>
    <border>
      <left/>
      <right style="thin">
        <color theme="0" tint="-0.499984740745262"/>
      </right>
      <top/>
      <bottom/>
      <diagonal/>
    </border>
    <border>
      <left/>
      <right/>
      <top/>
      <bottom style="thin">
        <color theme="0" tint="-0.499984740745262"/>
      </bottom>
      <diagonal/>
    </border>
  </borders>
  <cellStyleXfs count="4">
    <xf numFmtId="0" fontId="0" fillId="0" borderId="0"/>
    <xf numFmtId="44" fontId="1" fillId="0" borderId="0" applyFont="0" applyFill="0" applyBorder="0" applyAlignment="0" applyProtection="0"/>
    <xf numFmtId="9" fontId="1" fillId="0" borderId="0" applyFont="0" applyFill="0" applyBorder="0" applyAlignment="0" applyProtection="0"/>
    <xf numFmtId="0" fontId="8" fillId="0" borderId="0" applyNumberFormat="0" applyFill="0" applyBorder="0" applyAlignment="0" applyProtection="0"/>
  </cellStyleXfs>
  <cellXfs count="189">
    <xf numFmtId="0" fontId="0" fillId="0" borderId="0" xfId="0"/>
    <xf numFmtId="0" fontId="3" fillId="0" borderId="0" xfId="0" applyFont="1"/>
    <xf numFmtId="9" fontId="3" fillId="0" borderId="0" xfId="2" applyFont="1" applyFill="1" applyBorder="1" applyProtection="1"/>
    <xf numFmtId="44" fontId="3" fillId="0" borderId="0" xfId="1" applyFont="1" applyFill="1" applyBorder="1" applyProtection="1"/>
    <xf numFmtId="44" fontId="3" fillId="0" borderId="0" xfId="1" applyFont="1" applyBorder="1" applyAlignment="1" applyProtection="1">
      <alignment vertical="center"/>
    </xf>
    <xf numFmtId="44" fontId="3" fillId="0" borderId="0" xfId="1" applyFont="1" applyFill="1" applyBorder="1" applyAlignment="1" applyProtection="1">
      <alignment vertical="center"/>
    </xf>
    <xf numFmtId="9" fontId="3" fillId="0" borderId="0" xfId="2" applyFont="1" applyFill="1" applyBorder="1" applyAlignment="1" applyProtection="1">
      <alignment vertical="center"/>
    </xf>
    <xf numFmtId="44" fontId="7" fillId="0" borderId="0" xfId="1" applyFont="1" applyBorder="1" applyAlignment="1" applyProtection="1">
      <alignment vertical="center"/>
    </xf>
    <xf numFmtId="9" fontId="7" fillId="0" borderId="0" xfId="2" applyFont="1" applyFill="1" applyBorder="1" applyAlignment="1" applyProtection="1">
      <alignment vertical="center"/>
    </xf>
    <xf numFmtId="44" fontId="3" fillId="0" borderId="0" xfId="2" applyNumberFormat="1" applyFont="1" applyFill="1" applyBorder="1" applyAlignment="1" applyProtection="1">
      <alignment vertical="center"/>
    </xf>
    <xf numFmtId="44" fontId="15" fillId="0" borderId="0" xfId="1" applyFont="1" applyFill="1" applyBorder="1" applyProtection="1"/>
    <xf numFmtId="0" fontId="3" fillId="0" borderId="0" xfId="0" quotePrefix="1" applyFont="1"/>
    <xf numFmtId="165" fontId="3" fillId="0" borderId="0" xfId="0" applyNumberFormat="1" applyFont="1"/>
    <xf numFmtId="44" fontId="7" fillId="8" borderId="2" xfId="1" applyFont="1" applyFill="1" applyBorder="1" applyAlignment="1" applyProtection="1">
      <alignment vertical="center"/>
    </xf>
    <xf numFmtId="44" fontId="7" fillId="10" borderId="2" xfId="2" applyNumberFormat="1" applyFont="1" applyFill="1" applyBorder="1" applyAlignment="1" applyProtection="1">
      <alignment vertical="center"/>
    </xf>
    <xf numFmtId="44" fontId="7" fillId="7" borderId="2" xfId="1" applyFont="1" applyFill="1" applyBorder="1" applyAlignment="1" applyProtection="1">
      <alignment vertical="center"/>
    </xf>
    <xf numFmtId="44" fontId="5" fillId="2" borderId="2" xfId="1" applyFont="1" applyFill="1" applyBorder="1" applyAlignment="1" applyProtection="1">
      <alignment vertical="center"/>
    </xf>
    <xf numFmtId="44" fontId="5" fillId="4" borderId="2" xfId="1" applyFont="1" applyFill="1" applyBorder="1" applyAlignment="1" applyProtection="1">
      <alignment vertical="center"/>
    </xf>
    <xf numFmtId="44" fontId="13" fillId="2" borderId="2" xfId="1" applyFont="1" applyFill="1" applyBorder="1" applyProtection="1"/>
    <xf numFmtId="164" fontId="13" fillId="2" borderId="2" xfId="2" applyNumberFormat="1" applyFont="1" applyFill="1" applyBorder="1" applyProtection="1"/>
    <xf numFmtId="44" fontId="3" fillId="0" borderId="2" xfId="1" applyFont="1" applyFill="1" applyBorder="1" applyProtection="1">
      <protection locked="0"/>
    </xf>
    <xf numFmtId="164" fontId="3" fillId="8" borderId="2" xfId="2" applyNumberFormat="1" applyFont="1" applyFill="1" applyBorder="1" applyProtection="1"/>
    <xf numFmtId="44" fontId="3" fillId="6" borderId="2" xfId="1" applyFont="1" applyFill="1" applyBorder="1" applyProtection="1">
      <protection locked="0"/>
    </xf>
    <xf numFmtId="44" fontId="4" fillId="3" borderId="2" xfId="1" applyFont="1" applyFill="1" applyBorder="1" applyProtection="1"/>
    <xf numFmtId="164" fontId="4" fillId="3" borderId="2" xfId="2" applyNumberFormat="1" applyFont="1" applyFill="1" applyBorder="1" applyProtection="1"/>
    <xf numFmtId="44" fontId="16" fillId="7" borderId="2" xfId="1" applyFont="1" applyFill="1" applyBorder="1" applyProtection="1"/>
    <xf numFmtId="44" fontId="3" fillId="10" borderId="2" xfId="1" applyFont="1" applyFill="1" applyBorder="1" applyProtection="1"/>
    <xf numFmtId="44" fontId="3" fillId="6" borderId="2" xfId="1" applyFont="1" applyFill="1" applyBorder="1" applyAlignment="1" applyProtection="1">
      <alignment vertical="top"/>
      <protection locked="0"/>
    </xf>
    <xf numFmtId="44" fontId="18" fillId="7" borderId="2" xfId="1" applyFont="1" applyFill="1" applyBorder="1" applyProtection="1"/>
    <xf numFmtId="44" fontId="4" fillId="9" borderId="2" xfId="1" applyFont="1" applyFill="1" applyBorder="1" applyProtection="1"/>
    <xf numFmtId="44" fontId="21" fillId="9" borderId="2" xfId="1" applyFont="1" applyFill="1" applyBorder="1" applyProtection="1"/>
    <xf numFmtId="164" fontId="16" fillId="7" borderId="2" xfId="2" applyNumberFormat="1" applyFont="1" applyFill="1" applyBorder="1" applyAlignment="1" applyProtection="1">
      <alignment horizontal="right"/>
    </xf>
    <xf numFmtId="164" fontId="3" fillId="10" borderId="2" xfId="2" applyNumberFormat="1" applyFont="1" applyFill="1" applyBorder="1" applyAlignment="1" applyProtection="1">
      <alignment horizontal="right"/>
    </xf>
    <xf numFmtId="0" fontId="16" fillId="7" borderId="2" xfId="2" quotePrefix="1" applyNumberFormat="1" applyFont="1" applyFill="1" applyBorder="1" applyAlignment="1" applyProtection="1">
      <alignment horizontal="right"/>
    </xf>
    <xf numFmtId="164" fontId="16" fillId="7" borderId="2" xfId="1" applyNumberFormat="1" applyFont="1" applyFill="1" applyBorder="1" applyAlignment="1" applyProtection="1">
      <alignment horizontal="right"/>
    </xf>
    <xf numFmtId="164" fontId="4" fillId="9" borderId="2" xfId="1" applyNumberFormat="1" applyFont="1" applyFill="1" applyBorder="1" applyAlignment="1" applyProtection="1">
      <alignment horizontal="right"/>
    </xf>
    <xf numFmtId="44" fontId="18" fillId="10" borderId="2" xfId="1" applyFont="1" applyFill="1" applyBorder="1" applyProtection="1"/>
    <xf numFmtId="0" fontId="3" fillId="0" borderId="0" xfId="0" applyFont="1" applyAlignment="1">
      <alignment vertical="center"/>
    </xf>
    <xf numFmtId="0" fontId="3" fillId="6" borderId="0" xfId="0" applyFont="1" applyFill="1" applyAlignment="1">
      <alignment vertical="center"/>
    </xf>
    <xf numFmtId="0" fontId="3" fillId="6" borderId="0" xfId="0" applyFont="1" applyFill="1"/>
    <xf numFmtId="0" fontId="5" fillId="6" borderId="0" xfId="0" applyFont="1" applyFill="1" applyAlignment="1">
      <alignment vertical="center"/>
    </xf>
    <xf numFmtId="0" fontId="5" fillId="2" borderId="2" xfId="0" applyFont="1" applyFill="1" applyBorder="1" applyAlignment="1">
      <alignment vertical="center"/>
    </xf>
    <xf numFmtId="0" fontId="3" fillId="0" borderId="1" xfId="0" applyFont="1" applyBorder="1" applyAlignment="1">
      <alignment vertical="center"/>
    </xf>
    <xf numFmtId="0" fontId="12" fillId="0" borderId="0" xfId="0" applyFont="1" applyAlignment="1">
      <alignment horizontal="center" vertical="center"/>
    </xf>
    <xf numFmtId="0" fontId="5" fillId="2" borderId="2" xfId="0" applyFont="1" applyFill="1" applyBorder="1" applyAlignment="1">
      <alignment horizontal="center" vertical="center"/>
    </xf>
    <xf numFmtId="0" fontId="5" fillId="7" borderId="2" xfId="0" applyFont="1" applyFill="1" applyBorder="1" applyAlignment="1">
      <alignment horizontal="center" vertical="center"/>
    </xf>
    <xf numFmtId="0" fontId="5" fillId="4" borderId="2" xfId="0" applyFont="1" applyFill="1" applyBorder="1" applyAlignment="1">
      <alignment horizontal="center" vertical="center"/>
    </xf>
    <xf numFmtId="0" fontId="5" fillId="5" borderId="2" xfId="0" applyFont="1" applyFill="1" applyBorder="1" applyAlignment="1">
      <alignment horizontal="center" vertical="center"/>
    </xf>
    <xf numFmtId="44" fontId="7" fillId="2" borderId="2" xfId="0" applyNumberFormat="1" applyFont="1" applyFill="1" applyBorder="1" applyAlignment="1">
      <alignment vertical="center"/>
    </xf>
    <xf numFmtId="44" fontId="7" fillId="8" borderId="2" xfId="0" applyNumberFormat="1" applyFont="1" applyFill="1" applyBorder="1" applyAlignment="1">
      <alignment vertical="center"/>
    </xf>
    <xf numFmtId="44" fontId="7" fillId="10" borderId="2" xfId="0" applyNumberFormat="1" applyFont="1" applyFill="1" applyBorder="1" applyAlignment="1">
      <alignment vertical="center"/>
    </xf>
    <xf numFmtId="44" fontId="7" fillId="7" borderId="2" xfId="0" applyNumberFormat="1" applyFont="1" applyFill="1" applyBorder="1" applyAlignment="1">
      <alignment vertical="center"/>
    </xf>
    <xf numFmtId="0" fontId="5" fillId="0" borderId="0" xfId="0" applyFont="1" applyAlignment="1">
      <alignment horizontal="right" vertical="center"/>
    </xf>
    <xf numFmtId="44" fontId="3" fillId="0" borderId="0" xfId="0" applyNumberFormat="1" applyFont="1" applyAlignment="1">
      <alignment vertical="center"/>
    </xf>
    <xf numFmtId="0" fontId="6" fillId="0" borderId="0" xfId="0" applyFont="1" applyAlignment="1">
      <alignment horizontal="right" vertical="center"/>
    </xf>
    <xf numFmtId="0" fontId="8" fillId="0" borderId="0" xfId="3" applyAlignment="1" applyProtection="1">
      <alignment vertical="center"/>
    </xf>
    <xf numFmtId="0" fontId="16" fillId="7" borderId="2" xfId="0" applyFont="1" applyFill="1" applyBorder="1" applyAlignment="1">
      <alignment horizontal="center" vertical="center"/>
    </xf>
    <xf numFmtId="0" fontId="16" fillId="5" borderId="2" xfId="0" applyFont="1" applyFill="1" applyBorder="1" applyAlignment="1">
      <alignment horizontal="center" vertical="center" wrapText="1"/>
    </xf>
    <xf numFmtId="0" fontId="17" fillId="5" borderId="2" xfId="0" applyFont="1" applyFill="1" applyBorder="1" applyAlignment="1">
      <alignment horizontal="center" vertical="center"/>
    </xf>
    <xf numFmtId="0" fontId="16" fillId="7" borderId="2" xfId="0" applyFont="1" applyFill="1" applyBorder="1" applyAlignment="1">
      <alignment horizontal="left"/>
    </xf>
    <xf numFmtId="0" fontId="18" fillId="7" borderId="2" xfId="0" applyFont="1" applyFill="1" applyBorder="1" applyAlignment="1">
      <alignment horizontal="left" vertical="center" wrapText="1"/>
    </xf>
    <xf numFmtId="0" fontId="18" fillId="0" borderId="0" xfId="0" applyFont="1"/>
    <xf numFmtId="44" fontId="16" fillId="7" borderId="2" xfId="0" applyNumberFormat="1" applyFont="1" applyFill="1" applyBorder="1" applyAlignment="1">
      <alignment horizontal="left"/>
    </xf>
    <xf numFmtId="0" fontId="16" fillId="7" borderId="2" xfId="0" applyFont="1" applyFill="1" applyBorder="1" applyAlignment="1">
      <alignment horizontal="left" wrapText="1"/>
    </xf>
    <xf numFmtId="0" fontId="3" fillId="0" borderId="0" xfId="0" applyFont="1" applyAlignment="1">
      <alignment vertical="top"/>
    </xf>
    <xf numFmtId="44" fontId="16" fillId="7" borderId="2" xfId="1" applyFont="1" applyFill="1" applyBorder="1" applyAlignment="1" applyProtection="1">
      <alignment wrapText="1"/>
    </xf>
    <xf numFmtId="0" fontId="22" fillId="7" borderId="2" xfId="0" applyFont="1" applyFill="1" applyBorder="1" applyAlignment="1">
      <alignment horizontal="left" wrapText="1"/>
    </xf>
    <xf numFmtId="0" fontId="17" fillId="7" borderId="2" xfId="0" applyFont="1" applyFill="1" applyBorder="1" applyAlignment="1">
      <alignment horizontal="right"/>
    </xf>
    <xf numFmtId="164" fontId="16" fillId="7" borderId="2" xfId="2" applyNumberFormat="1" applyFont="1" applyFill="1" applyBorder="1" applyAlignment="1" applyProtection="1"/>
    <xf numFmtId="0" fontId="14" fillId="6" borderId="2" xfId="0" applyFont="1" applyFill="1" applyBorder="1" applyProtection="1">
      <protection locked="0"/>
    </xf>
    <xf numFmtId="0" fontId="19" fillId="6" borderId="2" xfId="0" applyFont="1" applyFill="1" applyBorder="1" applyAlignment="1" applyProtection="1">
      <alignment horizontal="left"/>
      <protection locked="0"/>
    </xf>
    <xf numFmtId="0" fontId="19" fillId="6" borderId="2" xfId="0" applyFont="1" applyFill="1" applyBorder="1" applyAlignment="1" applyProtection="1">
      <alignment horizontal="left" wrapText="1"/>
      <protection locked="0"/>
    </xf>
    <xf numFmtId="0" fontId="20" fillId="6" borderId="2" xfId="0" applyFont="1" applyFill="1" applyBorder="1" applyAlignment="1" applyProtection="1">
      <alignment horizontal="left" wrapText="1"/>
      <protection locked="0"/>
    </xf>
    <xf numFmtId="0" fontId="29" fillId="6" borderId="2" xfId="0" applyFont="1" applyFill="1" applyBorder="1" applyProtection="1">
      <protection locked="0"/>
    </xf>
    <xf numFmtId="0" fontId="29" fillId="6" borderId="2" xfId="0" applyFont="1" applyFill="1" applyBorder="1" applyAlignment="1" applyProtection="1">
      <alignment vertical="top"/>
      <protection locked="0"/>
    </xf>
    <xf numFmtId="0" fontId="19" fillId="6" borderId="2" xfId="0" applyFont="1" applyFill="1" applyBorder="1" applyAlignment="1" applyProtection="1">
      <alignment horizontal="left" vertical="top"/>
      <protection locked="0"/>
    </xf>
    <xf numFmtId="0" fontId="19" fillId="6" borderId="2" xfId="0" applyFont="1" applyFill="1" applyBorder="1" applyAlignment="1" applyProtection="1">
      <alignment horizontal="left" vertical="top" wrapText="1"/>
      <protection locked="0"/>
    </xf>
    <xf numFmtId="0" fontId="27" fillId="6" borderId="2" xfId="0" applyFont="1" applyFill="1" applyBorder="1" applyProtection="1">
      <protection locked="0"/>
    </xf>
    <xf numFmtId="0" fontId="28" fillId="6" borderId="2" xfId="0" applyFont="1" applyFill="1" applyBorder="1" applyProtection="1">
      <protection locked="0"/>
    </xf>
    <xf numFmtId="0" fontId="14" fillId="6" borderId="2" xfId="0" applyFont="1" applyFill="1" applyBorder="1" applyAlignment="1" applyProtection="1">
      <alignment vertical="top"/>
      <protection locked="0"/>
    </xf>
    <xf numFmtId="44" fontId="3" fillId="0" borderId="0" xfId="0" applyNumberFormat="1" applyFont="1" applyAlignment="1" applyProtection="1">
      <alignment vertical="top"/>
      <protection locked="0"/>
    </xf>
    <xf numFmtId="0" fontId="5" fillId="2" borderId="7" xfId="0" applyFont="1" applyFill="1" applyBorder="1" applyAlignment="1">
      <alignment horizontal="center" vertical="center"/>
    </xf>
    <xf numFmtId="44" fontId="13" fillId="2" borderId="7" xfId="1" applyFont="1" applyFill="1" applyBorder="1" applyProtection="1"/>
    <xf numFmtId="0" fontId="3" fillId="0" borderId="7" xfId="1" applyNumberFormat="1" applyFont="1" applyFill="1" applyBorder="1" applyProtection="1">
      <protection locked="0"/>
    </xf>
    <xf numFmtId="0" fontId="3" fillId="6" borderId="7" xfId="1" applyNumberFormat="1" applyFont="1" applyFill="1" applyBorder="1" applyProtection="1">
      <protection locked="0"/>
    </xf>
    <xf numFmtId="44" fontId="4" fillId="3" borderId="7" xfId="1" applyFont="1" applyFill="1" applyBorder="1" applyProtection="1"/>
    <xf numFmtId="0" fontId="5" fillId="4" borderId="8" xfId="0" applyFont="1" applyFill="1" applyBorder="1" applyAlignment="1">
      <alignment horizontal="center" vertical="center"/>
    </xf>
    <xf numFmtId="44" fontId="13" fillId="2" borderId="8" xfId="1" applyFont="1" applyFill="1" applyBorder="1" applyProtection="1"/>
    <xf numFmtId="44" fontId="3" fillId="0" borderId="8" xfId="1" applyFont="1" applyFill="1" applyBorder="1" applyProtection="1">
      <protection locked="0"/>
    </xf>
    <xf numFmtId="44" fontId="4" fillId="3" borderId="8" xfId="1" applyFont="1" applyFill="1" applyBorder="1" applyProtection="1"/>
    <xf numFmtId="44" fontId="3" fillId="6" borderId="8" xfId="1" applyFont="1" applyFill="1" applyBorder="1" applyProtection="1">
      <protection locked="0"/>
    </xf>
    <xf numFmtId="0" fontId="17" fillId="7" borderId="7" xfId="0" applyFont="1" applyFill="1" applyBorder="1" applyAlignment="1">
      <alignment horizontal="center" vertical="center"/>
    </xf>
    <xf numFmtId="164" fontId="16" fillId="7" borderId="7" xfId="2" applyNumberFormat="1" applyFont="1" applyFill="1" applyBorder="1" applyAlignment="1" applyProtection="1">
      <alignment horizontal="right"/>
    </xf>
    <xf numFmtId="164" fontId="3" fillId="10" borderId="7" xfId="2" applyNumberFormat="1" applyFont="1" applyFill="1" applyBorder="1" applyAlignment="1" applyProtection="1">
      <alignment horizontal="right"/>
    </xf>
    <xf numFmtId="164" fontId="16" fillId="7" borderId="7" xfId="0" applyNumberFormat="1" applyFont="1" applyFill="1" applyBorder="1" applyAlignment="1">
      <alignment horizontal="right"/>
    </xf>
    <xf numFmtId="164" fontId="16" fillId="7" borderId="7" xfId="1" applyNumberFormat="1" applyFont="1" applyFill="1" applyBorder="1" applyAlignment="1" applyProtection="1">
      <alignment horizontal="right"/>
    </xf>
    <xf numFmtId="0" fontId="16" fillId="7" borderId="7" xfId="2" quotePrefix="1" applyNumberFormat="1" applyFont="1" applyFill="1" applyBorder="1" applyAlignment="1" applyProtection="1">
      <alignment horizontal="right"/>
    </xf>
    <xf numFmtId="9" fontId="4" fillId="9" borderId="7" xfId="2" applyFont="1" applyFill="1" applyBorder="1" applyAlignment="1" applyProtection="1">
      <alignment horizontal="right"/>
    </xf>
    <xf numFmtId="0" fontId="16" fillId="5" borderId="8" xfId="0" applyFont="1" applyFill="1" applyBorder="1" applyAlignment="1">
      <alignment horizontal="center" vertical="center" wrapText="1"/>
    </xf>
    <xf numFmtId="44" fontId="16" fillId="7" borderId="8" xfId="1" applyFont="1" applyFill="1" applyBorder="1" applyProtection="1"/>
    <xf numFmtId="44" fontId="16" fillId="7" borderId="8" xfId="0" applyNumberFormat="1" applyFont="1" applyFill="1" applyBorder="1" applyAlignment="1">
      <alignment horizontal="left"/>
    </xf>
    <xf numFmtId="44" fontId="3" fillId="6" borderId="8" xfId="1" applyFont="1" applyFill="1" applyBorder="1" applyAlignment="1" applyProtection="1">
      <alignment vertical="top"/>
      <protection locked="0"/>
    </xf>
    <xf numFmtId="44" fontId="18" fillId="7" borderId="8" xfId="1" applyFont="1" applyFill="1" applyBorder="1" applyProtection="1"/>
    <xf numFmtId="44" fontId="21" fillId="9" borderId="8" xfId="1" applyFont="1" applyFill="1" applyBorder="1" applyProtection="1"/>
    <xf numFmtId="164" fontId="16" fillId="7" borderId="7" xfId="2" applyNumberFormat="1" applyFont="1" applyFill="1" applyBorder="1" applyProtection="1"/>
    <xf numFmtId="0" fontId="4" fillId="3" borderId="2" xfId="0" applyFont="1" applyFill="1" applyBorder="1" applyAlignment="1">
      <alignment vertical="center" wrapText="1"/>
    </xf>
    <xf numFmtId="0" fontId="10" fillId="0" borderId="2" xfId="0" applyFont="1" applyBorder="1" applyAlignment="1">
      <alignment horizontal="left" vertical="center" wrapText="1"/>
    </xf>
    <xf numFmtId="0" fontId="10" fillId="11" borderId="2" xfId="0" applyFont="1" applyFill="1" applyBorder="1" applyAlignment="1">
      <alignment horizontal="left" vertical="center" wrapText="1"/>
    </xf>
    <xf numFmtId="0" fontId="9" fillId="6" borderId="0" xfId="0" applyFont="1" applyFill="1" applyAlignment="1">
      <alignment horizontal="left" vertical="center" wrapText="1"/>
    </xf>
    <xf numFmtId="0" fontId="10" fillId="6" borderId="0" xfId="0" applyFont="1" applyFill="1" applyAlignment="1">
      <alignment horizontal="left" vertical="center" wrapText="1"/>
    </xf>
    <xf numFmtId="0" fontId="0" fillId="6" borderId="0" xfId="0" applyFill="1"/>
    <xf numFmtId="0" fontId="33" fillId="6" borderId="0" xfId="3" applyFont="1" applyFill="1" applyBorder="1" applyAlignment="1">
      <alignment horizontal="center"/>
    </xf>
    <xf numFmtId="44" fontId="4" fillId="9" borderId="5" xfId="1" applyFont="1" applyFill="1" applyBorder="1" applyProtection="1"/>
    <xf numFmtId="9" fontId="4" fillId="9" borderId="3" xfId="2" applyFont="1" applyFill="1" applyBorder="1" applyAlignment="1" applyProtection="1">
      <alignment horizontal="right"/>
    </xf>
    <xf numFmtId="44" fontId="21" fillId="9" borderId="11" xfId="1" applyFont="1" applyFill="1" applyBorder="1" applyProtection="1"/>
    <xf numFmtId="44" fontId="21" fillId="9" borderId="5" xfId="1" applyFont="1" applyFill="1" applyBorder="1" applyProtection="1"/>
    <xf numFmtId="164" fontId="4" fillId="9" borderId="5" xfId="1" applyNumberFormat="1" applyFont="1" applyFill="1" applyBorder="1" applyAlignment="1" applyProtection="1">
      <alignment horizontal="right"/>
    </xf>
    <xf numFmtId="0" fontId="19" fillId="6" borderId="0" xfId="0" applyFont="1" applyFill="1" applyAlignment="1" applyProtection="1">
      <alignment horizontal="left" wrapText="1"/>
      <protection locked="0"/>
    </xf>
    <xf numFmtId="44" fontId="16" fillId="7" borderId="2" xfId="1" applyFont="1" applyFill="1" applyBorder="1" applyAlignment="1" applyProtection="1">
      <alignment horizontal="right"/>
    </xf>
    <xf numFmtId="9" fontId="16" fillId="7" borderId="2" xfId="2" applyFont="1" applyFill="1" applyBorder="1" applyProtection="1"/>
    <xf numFmtId="0" fontId="33" fillId="6" borderId="0" xfId="3" applyFont="1" applyFill="1" applyBorder="1" applyAlignment="1">
      <alignment horizontal="center"/>
    </xf>
    <xf numFmtId="0" fontId="32" fillId="2" borderId="2" xfId="0" applyFont="1" applyFill="1" applyBorder="1" applyAlignment="1">
      <alignment horizontal="justify" vertical="center" wrapText="1"/>
    </xf>
    <xf numFmtId="0" fontId="4" fillId="3" borderId="2" xfId="0" applyFont="1" applyFill="1" applyBorder="1" applyAlignment="1">
      <alignment horizontal="center" vertical="center"/>
    </xf>
    <xf numFmtId="0" fontId="9" fillId="8" borderId="5" xfId="0" applyFont="1" applyFill="1" applyBorder="1" applyAlignment="1">
      <alignment horizontal="left" vertical="center" wrapText="1"/>
    </xf>
    <xf numFmtId="0" fontId="9" fillId="8" borderId="9" xfId="0" applyFont="1" applyFill="1" applyBorder="1" applyAlignment="1">
      <alignment horizontal="left" vertical="center" wrapText="1"/>
    </xf>
    <xf numFmtId="0" fontId="9" fillId="8" borderId="6" xfId="0" applyFont="1" applyFill="1" applyBorder="1" applyAlignment="1">
      <alignment horizontal="left" vertical="center" wrapText="1"/>
    </xf>
    <xf numFmtId="0" fontId="10" fillId="11" borderId="2" xfId="0" applyFont="1" applyFill="1" applyBorder="1" applyAlignment="1">
      <alignment horizontal="left" vertical="center" wrapText="1"/>
    </xf>
    <xf numFmtId="0" fontId="9" fillId="8" borderId="2" xfId="0" applyFont="1" applyFill="1" applyBorder="1" applyAlignment="1">
      <alignment horizontal="left" vertical="center" wrapText="1"/>
    </xf>
    <xf numFmtId="0" fontId="10" fillId="0" borderId="2" xfId="0" applyFont="1" applyBorder="1" applyAlignment="1">
      <alignment horizontal="left" vertical="center" wrapText="1"/>
    </xf>
    <xf numFmtId="0" fontId="14" fillId="6" borderId="7" xfId="0" applyFont="1" applyFill="1" applyBorder="1" applyAlignment="1" applyProtection="1">
      <alignment horizontal="left"/>
      <protection locked="0"/>
    </xf>
    <xf numFmtId="0" fontId="14" fillId="6" borderId="10" xfId="0" applyFont="1" applyFill="1" applyBorder="1" applyAlignment="1" applyProtection="1">
      <alignment horizontal="left"/>
      <protection locked="0"/>
    </xf>
    <xf numFmtId="0" fontId="14" fillId="0" borderId="7" xfId="0" applyFont="1" applyBorder="1" applyAlignment="1" applyProtection="1">
      <alignment horizontal="left"/>
      <protection locked="0"/>
    </xf>
    <xf numFmtId="0" fontId="14" fillId="0" borderId="10" xfId="0" applyFont="1" applyBorder="1" applyAlignment="1" applyProtection="1">
      <alignment horizontal="left"/>
      <protection locked="0"/>
    </xf>
    <xf numFmtId="0" fontId="19" fillId="0" borderId="7" xfId="0" applyFont="1" applyBorder="1" applyAlignment="1" applyProtection="1">
      <alignment horizontal="left" wrapText="1"/>
      <protection locked="0"/>
    </xf>
    <xf numFmtId="0" fontId="19" fillId="0" borderId="10" xfId="0" applyFont="1" applyBorder="1" applyAlignment="1" applyProtection="1">
      <alignment horizontal="left" wrapText="1"/>
      <protection locked="0"/>
    </xf>
    <xf numFmtId="0" fontId="14" fillId="6" borderId="2" xfId="0" applyFont="1" applyFill="1" applyBorder="1" applyAlignment="1" applyProtection="1">
      <alignment horizontal="left"/>
      <protection locked="0"/>
    </xf>
    <xf numFmtId="0" fontId="13" fillId="2" borderId="2" xfId="0" applyFont="1" applyFill="1" applyBorder="1" applyAlignment="1">
      <alignment horizontal="left"/>
    </xf>
    <xf numFmtId="0" fontId="16" fillId="7" borderId="2" xfId="0" applyFont="1" applyFill="1" applyBorder="1" applyAlignment="1">
      <alignment horizontal="left"/>
    </xf>
    <xf numFmtId="0" fontId="17" fillId="7" borderId="2" xfId="0" applyFont="1" applyFill="1" applyBorder="1" applyAlignment="1">
      <alignment horizontal="right"/>
    </xf>
    <xf numFmtId="0" fontId="4" fillId="9" borderId="2" xfId="0" applyFont="1" applyFill="1" applyBorder="1" applyAlignment="1">
      <alignment horizontal="right"/>
    </xf>
    <xf numFmtId="0" fontId="4" fillId="9" borderId="6" xfId="0" applyFont="1" applyFill="1" applyBorder="1" applyAlignment="1">
      <alignment horizontal="center" vertical="center"/>
    </xf>
    <xf numFmtId="0" fontId="4" fillId="9" borderId="4" xfId="0" applyFont="1" applyFill="1" applyBorder="1" applyAlignment="1">
      <alignment horizontal="center" vertical="center"/>
    </xf>
    <xf numFmtId="0" fontId="4" fillId="9" borderId="12" xfId="0" applyFont="1" applyFill="1" applyBorder="1" applyAlignment="1">
      <alignment horizontal="center" vertical="center"/>
    </xf>
    <xf numFmtId="0" fontId="4" fillId="9" borderId="5" xfId="0" applyFont="1" applyFill="1" applyBorder="1" applyAlignment="1">
      <alignment horizontal="right"/>
    </xf>
    <xf numFmtId="0" fontId="4" fillId="9" borderId="2" xfId="0" applyFont="1" applyFill="1" applyBorder="1" applyAlignment="1">
      <alignment horizontal="center" vertical="center"/>
    </xf>
    <xf numFmtId="0" fontId="4" fillId="9" borderId="7" xfId="0" applyFont="1" applyFill="1" applyBorder="1" applyAlignment="1">
      <alignment horizontal="center" vertical="center"/>
    </xf>
    <xf numFmtId="0" fontId="4" fillId="9" borderId="8" xfId="0" applyFont="1" applyFill="1" applyBorder="1" applyAlignment="1">
      <alignment horizontal="center" vertical="center"/>
    </xf>
    <xf numFmtId="0" fontId="19" fillId="0" borderId="2" xfId="0" applyFont="1" applyBorder="1" applyAlignment="1" applyProtection="1">
      <alignment horizontal="left" wrapText="1"/>
      <protection locked="0"/>
    </xf>
    <xf numFmtId="0" fontId="16" fillId="7" borderId="2" xfId="0" applyFont="1" applyFill="1" applyBorder="1" applyAlignment="1">
      <alignment horizontal="center"/>
    </xf>
    <xf numFmtId="0" fontId="16" fillId="7" borderId="7" xfId="0" applyFont="1" applyFill="1" applyBorder="1" applyAlignment="1">
      <alignment horizontal="center"/>
    </xf>
    <xf numFmtId="0" fontId="16" fillId="5" borderId="8" xfId="0" applyFont="1" applyFill="1" applyBorder="1" applyAlignment="1">
      <alignment horizontal="center"/>
    </xf>
    <xf numFmtId="0" fontId="16" fillId="5" borderId="2" xfId="0" applyFont="1" applyFill="1" applyBorder="1" applyAlignment="1">
      <alignment horizontal="center"/>
    </xf>
    <xf numFmtId="44" fontId="7" fillId="2" borderId="2" xfId="1" applyFont="1" applyFill="1" applyBorder="1" applyAlignment="1" applyProtection="1">
      <alignment horizontal="center" wrapText="1"/>
    </xf>
    <xf numFmtId="44" fontId="3" fillId="2" borderId="2" xfId="1" applyFont="1" applyFill="1" applyBorder="1" applyAlignment="1" applyProtection="1">
      <alignment horizontal="center" wrapText="1"/>
    </xf>
    <xf numFmtId="0" fontId="14" fillId="0" borderId="2" xfId="0" applyFont="1" applyBorder="1" applyAlignment="1" applyProtection="1">
      <alignment horizontal="left"/>
      <protection locked="0"/>
    </xf>
    <xf numFmtId="0" fontId="24" fillId="0" borderId="2" xfId="0" applyFont="1" applyBorder="1" applyAlignment="1" applyProtection="1">
      <alignment horizontal="left" wrapText="1"/>
      <protection locked="0"/>
    </xf>
    <xf numFmtId="0" fontId="4" fillId="3" borderId="2" xfId="0" applyFont="1" applyFill="1" applyBorder="1" applyAlignment="1">
      <alignment horizontal="right" vertical="center"/>
    </xf>
    <xf numFmtId="0" fontId="4" fillId="3" borderId="7" xfId="0" applyFont="1" applyFill="1" applyBorder="1" applyAlignment="1">
      <alignment horizontal="center" vertical="center"/>
    </xf>
    <xf numFmtId="0" fontId="4" fillId="3" borderId="8" xfId="0" applyFont="1" applyFill="1" applyBorder="1" applyAlignment="1">
      <alignment horizontal="center" vertical="center"/>
    </xf>
    <xf numFmtId="0" fontId="5" fillId="2" borderId="2" xfId="0" applyFont="1" applyFill="1" applyBorder="1" applyAlignment="1">
      <alignment horizontal="center" vertical="center"/>
    </xf>
    <xf numFmtId="0" fontId="5" fillId="2" borderId="7" xfId="0" applyFont="1" applyFill="1" applyBorder="1" applyAlignment="1">
      <alignment horizontal="center" vertical="center"/>
    </xf>
    <xf numFmtId="0" fontId="5" fillId="4" borderId="8" xfId="0" applyFont="1" applyFill="1" applyBorder="1" applyAlignment="1">
      <alignment horizontal="center" vertical="center"/>
    </xf>
    <xf numFmtId="0" fontId="5" fillId="4" borderId="2" xfId="0" applyFont="1" applyFill="1" applyBorder="1" applyAlignment="1">
      <alignment horizontal="center" vertical="center"/>
    </xf>
    <xf numFmtId="44" fontId="23" fillId="0" borderId="0" xfId="1" applyFont="1" applyFill="1" applyBorder="1" applyAlignment="1" applyProtection="1">
      <alignment horizontal="right"/>
    </xf>
    <xf numFmtId="0" fontId="4" fillId="3" borderId="6" xfId="0" applyFont="1" applyFill="1" applyBorder="1" applyAlignment="1">
      <alignment horizontal="center" vertical="center"/>
    </xf>
    <xf numFmtId="0" fontId="7" fillId="6" borderId="2" xfId="0" applyFont="1" applyFill="1" applyBorder="1" applyAlignment="1" applyProtection="1">
      <alignment horizontal="left" vertical="center"/>
      <protection locked="0"/>
    </xf>
    <xf numFmtId="0" fontId="5" fillId="2" borderId="2" xfId="0" applyFont="1" applyFill="1" applyBorder="1" applyAlignment="1">
      <alignment horizontal="left" vertical="center"/>
    </xf>
    <xf numFmtId="0" fontId="5" fillId="6" borderId="0" xfId="0" applyFont="1" applyFill="1" applyAlignment="1">
      <alignment horizontal="left" vertical="center"/>
    </xf>
    <xf numFmtId="165" fontId="7" fillId="6" borderId="2" xfId="0" applyNumberFormat="1" applyFont="1" applyFill="1" applyBorder="1" applyAlignment="1" applyProtection="1">
      <alignment horizontal="left" vertical="center"/>
      <protection locked="0"/>
    </xf>
    <xf numFmtId="14" fontId="7" fillId="6" borderId="2" xfId="0" applyNumberFormat="1" applyFont="1" applyFill="1" applyBorder="1" applyAlignment="1" applyProtection="1">
      <alignment horizontal="left" vertical="center"/>
      <protection locked="0"/>
    </xf>
    <xf numFmtId="0" fontId="5" fillId="2" borderId="2" xfId="0" applyFont="1" applyFill="1" applyBorder="1" applyAlignment="1">
      <alignment horizontal="right" vertical="center"/>
    </xf>
    <xf numFmtId="44" fontId="23" fillId="0" borderId="0" xfId="1" applyFont="1" applyFill="1" applyBorder="1" applyAlignment="1" applyProtection="1">
      <alignment horizontal="right" wrapText="1"/>
    </xf>
    <xf numFmtId="0" fontId="5" fillId="2" borderId="5" xfId="0" applyFont="1" applyFill="1" applyBorder="1" applyAlignment="1">
      <alignment horizontal="left" vertical="center"/>
    </xf>
    <xf numFmtId="0" fontId="19" fillId="6" borderId="0" xfId="0" applyFont="1" applyFill="1" applyBorder="1" applyAlignment="1">
      <alignment horizontal="center" vertical="center" wrapText="1"/>
    </xf>
    <xf numFmtId="0" fontId="19" fillId="6" borderId="16" xfId="0" applyFont="1" applyFill="1" applyBorder="1" applyAlignment="1">
      <alignment horizontal="center" vertical="center" wrapText="1"/>
    </xf>
    <xf numFmtId="0" fontId="19" fillId="6" borderId="17" xfId="0" applyFont="1" applyFill="1" applyBorder="1" applyAlignment="1">
      <alignment horizontal="center" vertical="center" wrapText="1"/>
    </xf>
    <xf numFmtId="0" fontId="19" fillId="6" borderId="4" xfId="0" applyFont="1" applyFill="1" applyBorder="1" applyAlignment="1">
      <alignment horizontal="center" vertical="center" wrapText="1"/>
    </xf>
    <xf numFmtId="0" fontId="19" fillId="6" borderId="18" xfId="0" applyFont="1" applyFill="1" applyBorder="1" applyAlignment="1">
      <alignment horizontal="center" vertical="center" wrapText="1"/>
    </xf>
    <xf numFmtId="0" fontId="19" fillId="6" borderId="15" xfId="0" applyFont="1" applyFill="1" applyBorder="1" applyAlignment="1">
      <alignment horizontal="center" vertical="center" wrapText="1"/>
    </xf>
    <xf numFmtId="0" fontId="37" fillId="6" borderId="2" xfId="0" applyFont="1" applyFill="1" applyBorder="1" applyAlignment="1" applyProtection="1">
      <alignment horizontal="center" vertical="center"/>
      <protection locked="0"/>
    </xf>
    <xf numFmtId="0" fontId="4" fillId="6" borderId="2" xfId="0" applyFont="1" applyFill="1" applyBorder="1" applyAlignment="1" applyProtection="1">
      <alignment horizontal="center" vertical="center"/>
      <protection locked="0"/>
    </xf>
    <xf numFmtId="0" fontId="36" fillId="0" borderId="0" xfId="0" applyFont="1" applyFill="1" applyBorder="1" applyAlignment="1">
      <alignment vertical="top" wrapText="1"/>
    </xf>
    <xf numFmtId="0" fontId="31" fillId="9" borderId="2" xfId="0" applyFont="1" applyFill="1" applyBorder="1" applyAlignment="1">
      <alignment horizontal="center" vertical="center"/>
    </xf>
    <xf numFmtId="0" fontId="36" fillId="6" borderId="2" xfId="0" applyFont="1" applyFill="1" applyBorder="1" applyAlignment="1">
      <alignment horizontal="center" vertical="top" wrapText="1"/>
    </xf>
    <xf numFmtId="0" fontId="41" fillId="6" borderId="13" xfId="0" applyFont="1" applyFill="1" applyBorder="1" applyAlignment="1" applyProtection="1">
      <alignment horizontal="left" vertical="center"/>
      <protection locked="0"/>
      <extLst>
        <ext xmlns:xfpb="http://schemas.microsoft.com/office/spreadsheetml/2022/featurepropertybag" uri="{C7286773-470A-42A8-94C5-96B5CB345126}">
          <xfpb:xfComplement i="0"/>
        </ext>
      </extLst>
    </xf>
    <xf numFmtId="0" fontId="42" fillId="6" borderId="13" xfId="0" applyFont="1" applyFill="1" applyBorder="1" applyAlignment="1" applyProtection="1">
      <alignment horizontal="left" vertical="center"/>
      <protection locked="0"/>
      <extLst>
        <ext xmlns:xfpb="http://schemas.microsoft.com/office/spreadsheetml/2022/featurepropertybag" uri="{C7286773-470A-42A8-94C5-96B5CB345126}">
          <xfpb:xfComplement i="0"/>
        </ext>
      </extLst>
    </xf>
    <xf numFmtId="0" fontId="41" fillId="6" borderId="14" xfId="0" applyFont="1" applyFill="1" applyBorder="1" applyAlignment="1" applyProtection="1">
      <alignment horizontal="left" vertical="center"/>
      <protection locked="0"/>
      <extLst>
        <ext xmlns:xfpb="http://schemas.microsoft.com/office/spreadsheetml/2022/featurepropertybag" uri="{C7286773-470A-42A8-94C5-96B5CB345126}">
          <xfpb:xfComplement i="0"/>
        </ext>
      </extLst>
    </xf>
    <xf numFmtId="0" fontId="39" fillId="6" borderId="13" xfId="0" applyFont="1" applyFill="1" applyBorder="1" applyAlignment="1">
      <alignment horizontal="right" vertical="center" indent="1"/>
    </xf>
    <xf numFmtId="0" fontId="39" fillId="6" borderId="3" xfId="0" applyFont="1" applyFill="1" applyBorder="1" applyAlignment="1">
      <alignment horizontal="right" vertical="center" indent="1"/>
    </xf>
  </cellXfs>
  <cellStyles count="4">
    <cellStyle name="Lien hypertexte" xfId="3" builtinId="8"/>
    <cellStyle name="Monétaire" xfId="1" builtinId="4"/>
    <cellStyle name="Normal" xfId="0" builtinId="0"/>
    <cellStyle name="Pourcentage" xfId="2" builtinId="5"/>
  </cellStyles>
  <dxfs count="11">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strike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
      <font>
        <b/>
        <i val="0"/>
        <color rgb="FFFF0000"/>
      </font>
      <fill>
        <patternFill>
          <bgColor rgb="FFFFFF00"/>
        </patternFill>
      </fill>
    </dxf>
  </dxfs>
  <tableStyles count="0" defaultTableStyle="TableStyleMedium2" defaultPivotStyle="PivotStyleLight16"/>
  <colors>
    <mruColors>
      <color rgb="FF1E492D"/>
      <color rgb="FFE9F3E1"/>
      <color rgb="FFEC5F69"/>
      <color rgb="FFC5DEAF"/>
      <color rgb="FF516950"/>
      <color rgb="FFF5F9F1"/>
      <color rgb="FFFCE5E4"/>
      <color rgb="FFF5A6A3"/>
      <color rgb="FF420016"/>
      <color rgb="FFF8C8C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microsoft.com/office/2022/11/relationships/FeaturePropertyBag" Target="featurePropertyBag/featurePropertyBag.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3.xml"/><Relationship Id="rId5" Type="http://schemas.openxmlformats.org/officeDocument/2006/relationships/styles" Target="styles.xml"/><Relationship Id="rId10" Type="http://schemas.openxmlformats.org/officeDocument/2006/relationships/customXml" Target="../customXml/item2.xml"/><Relationship Id="rId4" Type="http://schemas.openxmlformats.org/officeDocument/2006/relationships/theme" Target="theme/theme1.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8</xdr:col>
      <xdr:colOff>3255645</xdr:colOff>
      <xdr:row>0</xdr:row>
      <xdr:rowOff>26780</xdr:rowOff>
    </xdr:from>
    <xdr:to>
      <xdr:col>8</xdr:col>
      <xdr:colOff>3566159</xdr:colOff>
      <xdr:row>1</xdr:row>
      <xdr:rowOff>129868</xdr:rowOff>
    </xdr:to>
    <xdr:pic>
      <xdr:nvPicPr>
        <xdr:cNvPr id="7" name="Image 6" descr="Warning Sign PNG, Attention, Caution Sign Icon - Free Transparent PNG Logos">
          <a:extLst>
            <a:ext uri="{FF2B5EF4-FFF2-40B4-BE49-F238E27FC236}">
              <a16:creationId xmlns:a16="http://schemas.microsoft.com/office/drawing/2014/main" id="{980EFE74-4CB2-9481-3212-A3A733019E1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1713845" y="26780"/>
          <a:ext cx="310514" cy="3031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7</xdr:col>
      <xdr:colOff>245745</xdr:colOff>
      <xdr:row>0</xdr:row>
      <xdr:rowOff>26670</xdr:rowOff>
    </xdr:from>
    <xdr:to>
      <xdr:col>7</xdr:col>
      <xdr:colOff>556259</xdr:colOff>
      <xdr:row>1</xdr:row>
      <xdr:rowOff>131663</xdr:rowOff>
    </xdr:to>
    <xdr:pic>
      <xdr:nvPicPr>
        <xdr:cNvPr id="8" name="Image 7" descr="Warning Sign PNG, Attention, Caution Sign Icon - Free Transparent PNG Logos">
          <a:extLst>
            <a:ext uri="{FF2B5EF4-FFF2-40B4-BE49-F238E27FC236}">
              <a16:creationId xmlns:a16="http://schemas.microsoft.com/office/drawing/2014/main" id="{3230A8CA-8AFE-4654-AB13-A4D7AED755D2}"/>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7751445" y="26670"/>
          <a:ext cx="316229" cy="30501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2</xdr:col>
      <xdr:colOff>2663191</xdr:colOff>
      <xdr:row>0</xdr:row>
      <xdr:rowOff>118109</xdr:rowOff>
    </xdr:from>
    <xdr:to>
      <xdr:col>2</xdr:col>
      <xdr:colOff>2994261</xdr:colOff>
      <xdr:row>2</xdr:row>
      <xdr:rowOff>127634</xdr:rowOff>
    </xdr:to>
    <xdr:pic>
      <xdr:nvPicPr>
        <xdr:cNvPr id="5" name="Graphique 4" descr="Cursor avec un remplissage uni">
          <a:extLst>
            <a:ext uri="{FF2B5EF4-FFF2-40B4-BE49-F238E27FC236}">
              <a16:creationId xmlns:a16="http://schemas.microsoft.com/office/drawing/2014/main" id="{330EA341-1BC7-A95C-70EB-A1C64FB4A420}"/>
            </a:ext>
          </a:extLst>
        </xdr:cNvPr>
        <xdr:cNvPicPr>
          <a:picLocks noChangeAspect="1"/>
        </xdr:cNvPicPr>
      </xdr:nvPicPr>
      <xdr:blipFill rotWithShape="1">
        <a:blip xmlns:r="http://schemas.openxmlformats.org/officeDocument/2006/relationships" r:embed="rId1">
          <a:extLst>
            <a:ext uri="{96DAC541-7B7A-43D3-8B79-37D633B846F1}">
              <asvg:svgBlip xmlns:asvg="http://schemas.microsoft.com/office/drawing/2016/SVG/main" r:embed="rId2"/>
            </a:ext>
          </a:extLst>
        </a:blip>
        <a:srcRect l="17264" t="17370" r="16704" b="16832"/>
        <a:stretch>
          <a:fillRect/>
        </a:stretch>
      </xdr:blipFill>
      <xdr:spPr>
        <a:xfrm>
          <a:off x="6730366" y="118109"/>
          <a:ext cx="331070" cy="323850"/>
        </a:xfrm>
        <a:prstGeom prst="rect">
          <a:avLst/>
        </a:prstGeom>
      </xdr:spPr>
    </xdr:pic>
    <xdr:clientData/>
  </xdr:twoCellAnchor>
  <xdr:twoCellAnchor editAs="oneCell">
    <xdr:from>
      <xdr:col>2</xdr:col>
      <xdr:colOff>2672716</xdr:colOff>
      <xdr:row>23</xdr:row>
      <xdr:rowOff>40004</xdr:rowOff>
    </xdr:from>
    <xdr:to>
      <xdr:col>2</xdr:col>
      <xdr:colOff>2999976</xdr:colOff>
      <xdr:row>24</xdr:row>
      <xdr:rowOff>133349</xdr:rowOff>
    </xdr:to>
    <xdr:pic>
      <xdr:nvPicPr>
        <xdr:cNvPr id="6" name="Graphique 5" descr="Cursor avec un remplissage uni">
          <a:extLst>
            <a:ext uri="{FF2B5EF4-FFF2-40B4-BE49-F238E27FC236}">
              <a16:creationId xmlns:a16="http://schemas.microsoft.com/office/drawing/2014/main" id="{8EA93919-36CC-4385-A9CC-DA4157E5C546}"/>
            </a:ext>
          </a:extLst>
        </xdr:cNvPr>
        <xdr:cNvPicPr>
          <a:picLocks noChangeAspect="1"/>
        </xdr:cNvPicPr>
      </xdr:nvPicPr>
      <xdr:blipFill rotWithShape="1">
        <a:blip xmlns:r="http://schemas.openxmlformats.org/officeDocument/2006/relationships" r:embed="rId1">
          <a:extLst>
            <a:ext uri="{96DAC541-7B7A-43D3-8B79-37D633B846F1}">
              <asvg:svgBlip xmlns:asvg="http://schemas.microsoft.com/office/drawing/2016/SVG/main" r:embed="rId2"/>
            </a:ext>
          </a:extLst>
        </a:blip>
        <a:srcRect l="17264" t="17370" r="16704" b="16832"/>
        <a:stretch>
          <a:fillRect/>
        </a:stretch>
      </xdr:blipFill>
      <xdr:spPr>
        <a:xfrm>
          <a:off x="6739891" y="8993504"/>
          <a:ext cx="327260" cy="321945"/>
        </a:xfrm>
        <a:prstGeom prst="rect">
          <a:avLst/>
        </a:prstGeom>
      </xdr:spPr>
    </xdr:pic>
    <xdr:clientData/>
  </xdr:twoCellAnchor>
</xdr:wsDr>
</file>

<file path=xl/featurePropertyBag/featurePropertyBag.xml><?xml version="1.0" encoding="utf-8"?>
<FeaturePropertyBags xmlns="http://schemas.microsoft.com/office/spreadsheetml/2022/featurepropertybag">
  <bag type="Checkbox"/>
  <bag type="XFControls">
    <bagId k="CellControl">0</bagId>
  </bag>
  <bag type="XFComplement">
    <bagId k="XFControls">1</bagId>
  </bag>
  <bag type="XFComplements" extRef="XFComplementsMapperExtRef">
    <a k="MappedFeaturePropertyBags">
      <bagId>2</bagId>
    </a>
  </bag>
</FeaturePropertyBags>
</file>

<file path=xl/theme/theme1.xml><?xml version="1.0" encoding="utf-8"?>
<a:theme xmlns:a="http://schemas.openxmlformats.org/drawingml/2006/main" name="Thème Office 2013 – 2022">
  <a:themeElements>
    <a:clrScheme name="V3R">
      <a:dk1>
        <a:srgbClr val="0B2341"/>
      </a:dk1>
      <a:lt1>
        <a:sysClr val="window" lastClr="FFFFFF"/>
      </a:lt1>
      <a:dk2>
        <a:srgbClr val="0076D5"/>
      </a:dk2>
      <a:lt2>
        <a:srgbClr val="78C6E0"/>
      </a:lt2>
      <a:accent1>
        <a:srgbClr val="C5D800"/>
      </a:accent1>
      <a:accent2>
        <a:srgbClr val="63BC55"/>
      </a:accent2>
      <a:accent3>
        <a:srgbClr val="1E492D"/>
      </a:accent3>
      <a:accent4>
        <a:srgbClr val="ED8C00"/>
      </a:accent4>
      <a:accent5>
        <a:srgbClr val="F99FD7"/>
      </a:accent5>
      <a:accent6>
        <a:srgbClr val="E5004D"/>
      </a:accent6>
      <a:hlink>
        <a:srgbClr val="E5004D"/>
      </a:hlink>
      <a:folHlink>
        <a:srgbClr val="ED8C00"/>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0" row="0">
    <wetp:webextensionref xmlns:r="http://schemas.openxmlformats.org/officeDocument/2006/relationships" r:id="rId1"/>
  </wetp:taskpane>
</wetp:taskpanes>
</file>

<file path=xl/webextensions/webextension1.xml><?xml version="1.0" encoding="utf-8"?>
<we:webextension xmlns:we="http://schemas.microsoft.com/office/webextensions/webextension/2010/11" id="{C8E8394E-B396-4F45-80B4-664141772816}">
  <we:reference id="8a512e2b-c04e-4c06-9235-11b6cd59f584" version="1.24.0.0" store="EXCatalog" storeType="EXCatalog"/>
  <we:alternateReferences>
    <we:reference id="WA200000169" version="1.24.0.0" store="" storeType="OMEX"/>
  </we:alternateReferences>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_xldudf_SAP_GETDIMENSIONFILTER</we:customFunctionIds>
        <we:customFunctionIds>_xldudf_SAP_OVERWRITEDIMENSIONFILTER</we:customFunctionIds>
        <we:customFunctionIds>_xldudf_SAP_GETDIMENSIONS</we:customFunctionIds>
        <we:customFunctionIds>_xldudf_SAP_GETTABLENAME</we:customFunctionIds>
        <we:customFunctionIds>_xldudf_SAP_GETTABLESTATUS</we:customFunctionIds>
        <we:customFunctionIds>_xldudf_SAP_GETDATA</we:customFunctionIds>
        <we:customFunctionIds>_xldudf_SAP_SETDATA</we:customFunctionIds>
        <we:customFunctionIds>_xldudf_SAP_GETPLANNINGTRIGGERNAME</we:customFunctionIds>
        <we:customFunctionIds>_xldudf_SAP_GETPLANNINGTRIGGERPARAMETERS</we:customFunctionIds>
        <we:customFunctionIds>_xldudf_SAP_GETPLANNINGTRIGGERPARAMETERVALUE</we:customFunctionIds>
        <we:customFunctionIds>_xldudf_SAP_TIMEOFFSET</we:customFunctionIds>
        <we:customFunctionIds>_xldudf_SAP_MEMBERPROPERTY</we:customFunctionIds>
        <we:customFunctionIds>_xldudf_SAP_GETVARIABLES</we:customFunctionIds>
        <we:customFunctionIds>_xldudf_SAP_ASYMMETRICFILTER</we:customFunctionIds>
        <we:customFunctionIds>_xldudf_SAP_BLOCK</we:customFunctionIds>
        <we:customFunctionIds>_xldudf_SAP_EXECUTEAPI</we:customFunctionIds>
        <we:customFunctionIds>_xldudf_SAP_GETDATACOMMENT</we:customFunctionIds>
      </we:customFunctionIdList>
    </a:ext>
  </we:extLst>
</we:webextension>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5" Type="http://schemas.openxmlformats.org/officeDocument/2006/relationships/comments" Target="../comments1.xml"/><Relationship Id="rId4" Type="http://schemas.openxmlformats.org/officeDocument/2006/relationships/vmlDrawing" Target="../drawings/vmlDrawing2.vml"/></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2.bin"/><Relationship Id="rId2" Type="http://schemas.openxmlformats.org/officeDocument/2006/relationships/hyperlink" Target="https://www.quebec.ca/culture/aide-financiere/initiatives-de-partenariat/ententes-developpement-culturel/ententes-developpement-culturel-municipales-regionales/sommes-octroi-aide-financiere-versements" TargetMode="External"/><Relationship Id="rId1" Type="http://schemas.openxmlformats.org/officeDocument/2006/relationships/hyperlink" Target="https://www.quebec.ca/culture/aide-financiere/initiatives-de-partenariat/ententes-developpement-culturel/ententes-developpement-culturel-municipales-regionales/sommes-octroi-aide-financiere-versements" TargetMode="External"/><Relationship Id="rId4"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558AE8-E689-44AE-BE2B-061877FFA970}">
  <sheetPr codeName="Feuil1"/>
  <dimension ref="A1:DT238"/>
  <sheetViews>
    <sheetView showGridLines="0" tabSelected="1" view="pageLayout" topLeftCell="A7" zoomScale="110" zoomScaleNormal="100" zoomScalePageLayoutView="110" workbookViewId="0">
      <selection activeCell="G13" sqref="G13"/>
    </sheetView>
  </sheetViews>
  <sheetFormatPr baseColWidth="10" defaultColWidth="11.44140625" defaultRowHeight="13.8" x14ac:dyDescent="0.25"/>
  <cols>
    <col min="1" max="1" width="21.44140625" style="1" customWidth="1"/>
    <col min="2" max="2" width="12.6640625" style="1" customWidth="1"/>
    <col min="3" max="3" width="14.33203125" style="1" customWidth="1"/>
    <col min="4" max="4" width="13.6640625" style="1" customWidth="1"/>
    <col min="5" max="6" width="14.33203125" style="1" customWidth="1"/>
    <col min="7" max="7" width="14.109375" style="1" customWidth="1"/>
    <col min="8" max="8" width="13.33203125" style="1" customWidth="1"/>
    <col min="9" max="9" width="53.5546875" style="1" customWidth="1"/>
    <col min="10" max="16384" width="11.44140625" style="1"/>
  </cols>
  <sheetData>
    <row r="1" spans="1:124" ht="15.6" customHeight="1" x14ac:dyDescent="0.25">
      <c r="A1" s="122" t="s">
        <v>0</v>
      </c>
      <c r="B1" s="122"/>
      <c r="C1" s="122"/>
      <c r="D1" s="122"/>
      <c r="E1" s="122"/>
      <c r="F1" s="122"/>
      <c r="G1" s="37"/>
      <c r="H1" s="182" t="s">
        <v>119</v>
      </c>
      <c r="I1" s="182"/>
    </row>
    <row r="2" spans="1:124" ht="15.6" customHeight="1" x14ac:dyDescent="0.25">
      <c r="A2" s="166" t="s">
        <v>1</v>
      </c>
      <c r="B2" s="166"/>
      <c r="C2" s="165"/>
      <c r="D2" s="165"/>
      <c r="E2" s="165"/>
      <c r="F2" s="165"/>
      <c r="G2" s="37"/>
      <c r="H2" s="182"/>
      <c r="I2" s="182"/>
    </row>
    <row r="3" spans="1:124" s="39" customFormat="1" ht="15.6" customHeight="1" x14ac:dyDescent="0.25">
      <c r="A3" s="166" t="s">
        <v>117</v>
      </c>
      <c r="B3" s="166"/>
      <c r="C3" s="165"/>
      <c r="D3" s="165"/>
      <c r="E3" s="165"/>
      <c r="F3" s="165"/>
      <c r="G3" s="38"/>
      <c r="H3" s="183" t="s">
        <v>131</v>
      </c>
      <c r="I3" s="183"/>
      <c r="J3" s="1"/>
      <c r="K3" s="1"/>
      <c r="L3" s="1"/>
      <c r="M3" s="1"/>
      <c r="N3" s="1"/>
      <c r="O3" s="1"/>
      <c r="P3" s="1"/>
      <c r="Q3" s="1"/>
      <c r="R3" s="1"/>
      <c r="S3" s="1"/>
      <c r="T3" s="1"/>
      <c r="U3" s="1"/>
      <c r="V3" s="1"/>
      <c r="W3" s="1"/>
      <c r="X3" s="1"/>
      <c r="Y3" s="1"/>
      <c r="Z3" s="1"/>
      <c r="AA3" s="1"/>
      <c r="AB3" s="1"/>
      <c r="AC3" s="1"/>
      <c r="AD3" s="1"/>
      <c r="AE3" s="1"/>
      <c r="AF3" s="1"/>
      <c r="AG3" s="1"/>
      <c r="AH3" s="1"/>
      <c r="AI3" s="1"/>
      <c r="AJ3" s="1"/>
      <c r="AK3" s="1"/>
      <c r="AL3" s="1"/>
      <c r="AM3" s="1"/>
      <c r="AN3" s="1"/>
      <c r="AO3" s="1"/>
      <c r="AP3" s="1"/>
      <c r="AQ3" s="1"/>
      <c r="AR3" s="1"/>
      <c r="AS3" s="1"/>
      <c r="AT3" s="1"/>
      <c r="AU3" s="1"/>
      <c r="AV3" s="1"/>
      <c r="AW3" s="1"/>
      <c r="AX3" s="1"/>
      <c r="AY3" s="1"/>
      <c r="AZ3" s="1"/>
      <c r="BA3" s="1"/>
      <c r="BB3" s="1"/>
      <c r="BC3" s="1"/>
      <c r="BD3" s="1"/>
      <c r="BE3" s="1"/>
      <c r="BF3" s="1"/>
      <c r="BG3" s="1"/>
      <c r="BH3" s="1"/>
      <c r="BI3" s="1"/>
      <c r="BJ3" s="1"/>
      <c r="BK3" s="1"/>
      <c r="BL3" s="1"/>
      <c r="BM3" s="1"/>
      <c r="BN3" s="1"/>
      <c r="BO3" s="1"/>
      <c r="BP3" s="1"/>
      <c r="BQ3" s="1"/>
      <c r="BR3" s="1"/>
      <c r="BS3" s="1"/>
      <c r="BT3" s="1"/>
      <c r="BU3" s="1"/>
      <c r="BV3" s="1"/>
      <c r="BW3" s="1"/>
      <c r="BX3" s="1"/>
      <c r="BY3" s="1"/>
      <c r="BZ3" s="1"/>
      <c r="CA3" s="1"/>
      <c r="CB3" s="1"/>
      <c r="CC3" s="1"/>
      <c r="CD3" s="1"/>
      <c r="CE3" s="1"/>
      <c r="CF3" s="1"/>
      <c r="CG3" s="1"/>
      <c r="CH3" s="1"/>
      <c r="CI3" s="1"/>
      <c r="CJ3" s="1"/>
      <c r="CK3" s="1"/>
      <c r="CL3" s="1"/>
      <c r="CM3" s="1"/>
      <c r="CN3" s="1"/>
      <c r="CO3" s="1"/>
      <c r="CP3" s="1"/>
      <c r="CQ3" s="1"/>
      <c r="CR3" s="1"/>
      <c r="CS3" s="1"/>
      <c r="CT3" s="1"/>
      <c r="CU3" s="1"/>
      <c r="CV3" s="1"/>
      <c r="CW3" s="1"/>
      <c r="CX3" s="1"/>
      <c r="CY3" s="1"/>
      <c r="CZ3" s="1"/>
      <c r="DA3" s="1"/>
      <c r="DB3" s="1"/>
      <c r="DC3" s="1"/>
      <c r="DD3" s="1"/>
      <c r="DE3" s="1"/>
      <c r="DF3" s="1"/>
      <c r="DG3" s="1"/>
      <c r="DH3" s="1"/>
      <c r="DI3" s="1"/>
      <c r="DJ3" s="1"/>
      <c r="DK3" s="1"/>
      <c r="DL3" s="1"/>
      <c r="DM3" s="1"/>
      <c r="DN3" s="1"/>
      <c r="DO3" s="1"/>
      <c r="DP3" s="1"/>
      <c r="DQ3" s="1"/>
      <c r="DR3" s="1"/>
      <c r="DS3" s="1"/>
      <c r="DT3" s="1"/>
    </row>
    <row r="4" spans="1:124" ht="15.6" customHeight="1" x14ac:dyDescent="0.25">
      <c r="A4" s="167"/>
      <c r="B4" s="167"/>
      <c r="C4" s="40"/>
      <c r="D4" s="40"/>
      <c r="E4" s="40"/>
      <c r="F4" s="40"/>
      <c r="G4" s="37"/>
      <c r="H4" s="183"/>
      <c r="I4" s="183"/>
    </row>
    <row r="5" spans="1:124" ht="15.6" customHeight="1" x14ac:dyDescent="0.25">
      <c r="A5" s="122" t="s">
        <v>2</v>
      </c>
      <c r="B5" s="122"/>
      <c r="C5" s="122"/>
      <c r="D5" s="122"/>
      <c r="E5" s="122"/>
      <c r="F5" s="122"/>
      <c r="G5" s="37"/>
      <c r="H5" s="183"/>
      <c r="I5" s="183"/>
    </row>
    <row r="6" spans="1:124" ht="15.6" customHeight="1" x14ac:dyDescent="0.25">
      <c r="A6" s="41" t="s">
        <v>118</v>
      </c>
      <c r="B6" s="165"/>
      <c r="C6" s="165"/>
      <c r="D6" s="165"/>
      <c r="E6" s="165"/>
      <c r="F6" s="165"/>
      <c r="G6" s="37"/>
      <c r="H6" s="183"/>
      <c r="I6" s="183"/>
    </row>
    <row r="7" spans="1:124" ht="15.6" customHeight="1" x14ac:dyDescent="0.25">
      <c r="A7" s="41" t="s">
        <v>3</v>
      </c>
      <c r="B7" s="168" t="s">
        <v>4</v>
      </c>
      <c r="C7" s="168"/>
      <c r="D7" s="41" t="s">
        <v>5</v>
      </c>
      <c r="E7" s="169" t="s">
        <v>6</v>
      </c>
      <c r="F7" s="169"/>
      <c r="G7" s="5"/>
      <c r="H7" s="183"/>
      <c r="I7" s="183"/>
    </row>
    <row r="8" spans="1:124" ht="15.6" customHeight="1" x14ac:dyDescent="0.25">
      <c r="A8" s="42"/>
      <c r="B8" s="37"/>
      <c r="C8" s="4"/>
      <c r="D8" s="4"/>
      <c r="E8" s="4"/>
      <c r="F8" s="6"/>
      <c r="G8" s="5"/>
      <c r="H8" s="183"/>
      <c r="I8" s="183"/>
    </row>
    <row r="9" spans="1:124" ht="15.6" customHeight="1" x14ac:dyDescent="0.25">
      <c r="A9" s="122" t="s">
        <v>127</v>
      </c>
      <c r="B9" s="122"/>
      <c r="C9" s="122"/>
      <c r="D9" s="122"/>
      <c r="E9" s="122"/>
      <c r="F9" s="122"/>
      <c r="G9" s="37"/>
      <c r="H9" s="183"/>
      <c r="I9" s="183"/>
    </row>
    <row r="10" spans="1:124" ht="15.6" customHeight="1" x14ac:dyDescent="0.25">
      <c r="A10" s="159" t="s">
        <v>128</v>
      </c>
      <c r="B10" s="159"/>
      <c r="C10" s="159"/>
      <c r="D10" s="159" t="s">
        <v>129</v>
      </c>
      <c r="E10" s="159"/>
      <c r="F10" s="159"/>
      <c r="G10" s="37"/>
      <c r="H10" s="183"/>
      <c r="I10" s="183"/>
    </row>
    <row r="11" spans="1:124" ht="15.6" customHeight="1" x14ac:dyDescent="0.25">
      <c r="A11" s="180"/>
      <c r="B11" s="180"/>
      <c r="C11" s="180"/>
      <c r="D11" s="179"/>
      <c r="E11" s="179"/>
      <c r="F11" s="179"/>
      <c r="G11" s="37"/>
      <c r="H11" s="183"/>
      <c r="I11" s="183"/>
    </row>
    <row r="12" spans="1:124" ht="15.6" customHeight="1" x14ac:dyDescent="0.25">
      <c r="A12" s="172" t="s">
        <v>126</v>
      </c>
      <c r="B12" s="172"/>
      <c r="C12" s="172"/>
      <c r="D12" s="172"/>
      <c r="E12" s="172"/>
      <c r="F12" s="172"/>
      <c r="G12" s="37"/>
      <c r="H12" s="183"/>
      <c r="I12" s="183"/>
    </row>
    <row r="13" spans="1:124" ht="15.6" customHeight="1" x14ac:dyDescent="0.25">
      <c r="A13" s="188" t="s">
        <v>123</v>
      </c>
      <c r="B13" s="184" t="b">
        <v>0</v>
      </c>
      <c r="C13" s="187" t="s">
        <v>124</v>
      </c>
      <c r="D13" s="185" t="b">
        <v>0</v>
      </c>
      <c r="E13" s="187" t="s">
        <v>125</v>
      </c>
      <c r="F13" s="186" t="b">
        <v>0</v>
      </c>
      <c r="G13" s="37"/>
      <c r="H13" s="183"/>
      <c r="I13" s="183"/>
    </row>
    <row r="14" spans="1:124" ht="15.6" customHeight="1" x14ac:dyDescent="0.25">
      <c r="A14" s="174" t="s">
        <v>130</v>
      </c>
      <c r="B14" s="173"/>
      <c r="C14" s="173"/>
      <c r="D14" s="173"/>
      <c r="E14" s="173"/>
      <c r="F14" s="175"/>
      <c r="G14" s="37"/>
      <c r="H14" s="183"/>
      <c r="I14" s="183"/>
    </row>
    <row r="15" spans="1:124" ht="15.6" customHeight="1" x14ac:dyDescent="0.25">
      <c r="A15" s="174"/>
      <c r="B15" s="173"/>
      <c r="C15" s="173"/>
      <c r="D15" s="173"/>
      <c r="E15" s="173"/>
      <c r="F15" s="175"/>
      <c r="G15" s="37"/>
      <c r="H15" s="183"/>
      <c r="I15" s="183"/>
    </row>
    <row r="16" spans="1:124" ht="15.6" customHeight="1" x14ac:dyDescent="0.25">
      <c r="A16" s="176"/>
      <c r="B16" s="177"/>
      <c r="C16" s="177"/>
      <c r="D16" s="177"/>
      <c r="E16" s="177"/>
      <c r="F16" s="178"/>
      <c r="G16" s="37"/>
      <c r="H16" s="183"/>
      <c r="I16" s="183"/>
    </row>
    <row r="17" spans="1:9" ht="15.6" customHeight="1" x14ac:dyDescent="0.25">
      <c r="A17" s="42"/>
      <c r="B17" s="37"/>
      <c r="C17" s="43"/>
      <c r="D17" s="43"/>
      <c r="E17" s="43"/>
      <c r="F17" s="43"/>
      <c r="G17" s="37"/>
      <c r="H17" s="183"/>
      <c r="I17" s="183"/>
    </row>
    <row r="18" spans="1:9" ht="15.6" customHeight="1" x14ac:dyDescent="0.25">
      <c r="A18" s="122" t="s">
        <v>7</v>
      </c>
      <c r="B18" s="122"/>
      <c r="C18" s="122" t="s">
        <v>8</v>
      </c>
      <c r="D18" s="122"/>
      <c r="E18" s="122" t="s">
        <v>9</v>
      </c>
      <c r="F18" s="122"/>
      <c r="G18" s="37"/>
      <c r="H18" s="183"/>
      <c r="I18" s="183"/>
    </row>
    <row r="19" spans="1:9" ht="15.6" customHeight="1" x14ac:dyDescent="0.25">
      <c r="A19" s="122"/>
      <c r="B19" s="122"/>
      <c r="C19" s="44" t="s">
        <v>10</v>
      </c>
      <c r="D19" s="45" t="s">
        <v>11</v>
      </c>
      <c r="E19" s="46" t="s">
        <v>10</v>
      </c>
      <c r="F19" s="47" t="s">
        <v>11</v>
      </c>
      <c r="G19" s="37"/>
      <c r="H19" s="183"/>
      <c r="I19" s="183"/>
    </row>
    <row r="20" spans="1:9" ht="15.6" customHeight="1" x14ac:dyDescent="0.25">
      <c r="A20" s="170" t="s">
        <v>12</v>
      </c>
      <c r="B20" s="170"/>
      <c r="C20" s="13">
        <f>An1_Rev_Total_Prévu</f>
        <v>0</v>
      </c>
      <c r="D20" s="14">
        <f>An1_Dép_Total_Prévu</f>
        <v>0</v>
      </c>
      <c r="E20" s="48">
        <f>An1_Rev_Total_Réel</f>
        <v>0</v>
      </c>
      <c r="F20" s="15">
        <f>An1_Dép_Total_Réel</f>
        <v>0</v>
      </c>
      <c r="G20" s="37"/>
      <c r="H20" s="183"/>
      <c r="I20" s="183"/>
    </row>
    <row r="21" spans="1:9" ht="15.6" customHeight="1" x14ac:dyDescent="0.25">
      <c r="A21" s="170" t="s">
        <v>13</v>
      </c>
      <c r="B21" s="170"/>
      <c r="C21" s="13">
        <f>An2_Rev_Total_Prévu</f>
        <v>0</v>
      </c>
      <c r="D21" s="14">
        <f>An2_Dép_Total_Prévu</f>
        <v>0</v>
      </c>
      <c r="E21" s="48">
        <f>An2_Rev_Total_Réel</f>
        <v>0</v>
      </c>
      <c r="F21" s="15">
        <f>An2_Dép_Total_Réel</f>
        <v>0</v>
      </c>
      <c r="G21" s="37"/>
      <c r="H21" s="183"/>
      <c r="I21" s="183"/>
    </row>
    <row r="22" spans="1:9" ht="15.6" customHeight="1" x14ac:dyDescent="0.25">
      <c r="A22" s="170" t="s">
        <v>14</v>
      </c>
      <c r="B22" s="170"/>
      <c r="C22" s="13">
        <f>An3_Rev_Total_Prévu</f>
        <v>0</v>
      </c>
      <c r="D22" s="14">
        <f>An3_Dép_Total_Prévu</f>
        <v>0</v>
      </c>
      <c r="E22" s="48">
        <f>An3_Rev_Total_Réel</f>
        <v>0</v>
      </c>
      <c r="F22" s="15">
        <f>An3_Dép_Total_Réel</f>
        <v>0</v>
      </c>
      <c r="G22" s="5"/>
      <c r="H22" s="183"/>
      <c r="I22" s="183"/>
    </row>
    <row r="23" spans="1:9" ht="15.6" customHeight="1" x14ac:dyDescent="0.25">
      <c r="A23" s="170" t="s">
        <v>15</v>
      </c>
      <c r="B23" s="170"/>
      <c r="C23" s="49">
        <f>SUM(C20:C22)</f>
        <v>0</v>
      </c>
      <c r="D23" s="50">
        <f>SUM(D20:D22)</f>
        <v>0</v>
      </c>
      <c r="E23" s="48">
        <f>SUM(E20:E22)</f>
        <v>0</v>
      </c>
      <c r="F23" s="51">
        <f>SUM(F20:F22)</f>
        <v>0</v>
      </c>
      <c r="G23" s="5"/>
      <c r="H23" s="183"/>
      <c r="I23" s="183"/>
    </row>
    <row r="24" spans="1:9" ht="15.6" customHeight="1" x14ac:dyDescent="0.25">
      <c r="A24" s="170" t="s">
        <v>16</v>
      </c>
      <c r="B24" s="170"/>
      <c r="C24" s="16">
        <f>C23-D23</f>
        <v>0</v>
      </c>
      <c r="D24" s="7"/>
      <c r="E24" s="17">
        <f>E23-F23</f>
        <v>0</v>
      </c>
      <c r="F24" s="8"/>
      <c r="G24" s="5"/>
      <c r="H24" s="183"/>
      <c r="I24" s="183"/>
    </row>
    <row r="25" spans="1:9" ht="15.6" customHeight="1" x14ac:dyDescent="0.25">
      <c r="A25" s="37"/>
      <c r="B25" s="37"/>
      <c r="C25" s="37"/>
      <c r="D25" s="37"/>
      <c r="E25" s="37"/>
      <c r="F25" s="37"/>
      <c r="G25" s="5"/>
      <c r="H25" s="183"/>
      <c r="I25" s="183"/>
    </row>
    <row r="26" spans="1:9" ht="15.6" customHeight="1" x14ac:dyDescent="0.25">
      <c r="A26" s="37"/>
      <c r="B26" s="37"/>
      <c r="C26" s="37"/>
      <c r="D26" s="37"/>
      <c r="E26" s="37"/>
      <c r="F26" s="37"/>
      <c r="G26" s="5"/>
      <c r="H26" s="181"/>
      <c r="I26" s="181"/>
    </row>
    <row r="27" spans="1:9" ht="15.6" customHeight="1" x14ac:dyDescent="0.25">
      <c r="A27" s="37"/>
      <c r="B27" s="37"/>
      <c r="C27" s="37"/>
      <c r="D27" s="37"/>
      <c r="E27" s="37"/>
      <c r="F27" s="37"/>
      <c r="G27" s="5"/>
      <c r="H27" s="181"/>
      <c r="I27" s="181"/>
    </row>
    <row r="28" spans="1:9" ht="15.6" customHeight="1" x14ac:dyDescent="0.25">
      <c r="A28" s="37"/>
      <c r="B28" s="37"/>
      <c r="C28" s="37"/>
      <c r="D28" s="37"/>
      <c r="E28" s="37"/>
      <c r="F28" s="37"/>
      <c r="G28" s="5"/>
      <c r="H28" s="181"/>
      <c r="I28" s="181"/>
    </row>
    <row r="29" spans="1:9" ht="15.6" customHeight="1" x14ac:dyDescent="0.25">
      <c r="A29" s="37"/>
      <c r="B29" s="37"/>
      <c r="C29" s="37"/>
      <c r="D29" s="37"/>
      <c r="E29" s="37"/>
      <c r="F29" s="37"/>
      <c r="G29" s="5"/>
      <c r="H29" s="181"/>
      <c r="I29" s="181"/>
    </row>
    <row r="30" spans="1:9" ht="15.6" customHeight="1" x14ac:dyDescent="0.25">
      <c r="A30" s="37"/>
      <c r="B30" s="37"/>
      <c r="C30" s="37"/>
      <c r="D30" s="37"/>
      <c r="E30" s="37"/>
      <c r="F30" s="37"/>
      <c r="G30" s="5"/>
      <c r="H30" s="181"/>
      <c r="I30" s="181"/>
    </row>
    <row r="31" spans="1:9" ht="15.6" customHeight="1" x14ac:dyDescent="0.25">
      <c r="A31" s="52"/>
      <c r="B31" s="52"/>
      <c r="C31" s="5"/>
      <c r="D31" s="9"/>
      <c r="E31" s="53"/>
      <c r="F31" s="5"/>
      <c r="G31" s="5"/>
      <c r="H31" s="181"/>
      <c r="I31" s="181"/>
    </row>
    <row r="32" spans="1:9" ht="15.6" customHeight="1" x14ac:dyDescent="0.25">
      <c r="A32" s="52"/>
      <c r="B32" s="52"/>
      <c r="C32" s="5"/>
      <c r="D32" s="9"/>
      <c r="E32" s="53"/>
      <c r="F32" s="5"/>
      <c r="G32" s="5"/>
      <c r="H32" s="181"/>
      <c r="I32" s="181"/>
    </row>
    <row r="33" spans="1:9" ht="14.4" customHeight="1" x14ac:dyDescent="0.25">
      <c r="A33" s="54"/>
      <c r="B33" s="54"/>
      <c r="C33" s="53"/>
      <c r="D33" s="53"/>
      <c r="E33" s="53"/>
      <c r="F33" s="53"/>
      <c r="G33" s="55"/>
      <c r="H33" s="181"/>
      <c r="I33" s="181"/>
    </row>
    <row r="34" spans="1:9" ht="18.149999999999999" customHeight="1" x14ac:dyDescent="0.25">
      <c r="A34" s="122" t="s">
        <v>17</v>
      </c>
      <c r="B34" s="122"/>
      <c r="C34" s="122" t="s">
        <v>8</v>
      </c>
      <c r="D34" s="122"/>
      <c r="E34" s="157"/>
      <c r="F34" s="158" t="s">
        <v>9</v>
      </c>
      <c r="G34" s="122"/>
      <c r="H34" s="164" t="s">
        <v>18</v>
      </c>
      <c r="I34" s="164"/>
    </row>
    <row r="35" spans="1:9" ht="18.149999999999999" customHeight="1" x14ac:dyDescent="0.25">
      <c r="A35" s="122"/>
      <c r="B35" s="122"/>
      <c r="C35" s="159" t="s">
        <v>19</v>
      </c>
      <c r="D35" s="159"/>
      <c r="E35" s="160"/>
      <c r="F35" s="161" t="s">
        <v>20</v>
      </c>
      <c r="G35" s="162"/>
      <c r="H35" s="122"/>
      <c r="I35" s="122"/>
    </row>
    <row r="36" spans="1:9" ht="18.149999999999999" customHeight="1" x14ac:dyDescent="0.25">
      <c r="A36" s="122"/>
      <c r="B36" s="122"/>
      <c r="C36" s="44" t="s">
        <v>21</v>
      </c>
      <c r="D36" s="44" t="s">
        <v>22</v>
      </c>
      <c r="E36" s="81" t="s">
        <v>23</v>
      </c>
      <c r="F36" s="86" t="s">
        <v>21</v>
      </c>
      <c r="G36" s="46" t="s">
        <v>22</v>
      </c>
      <c r="H36" s="122"/>
      <c r="I36" s="122"/>
    </row>
    <row r="37" spans="1:9" x14ac:dyDescent="0.25">
      <c r="A37" s="136" t="s">
        <v>24</v>
      </c>
      <c r="B37" s="136"/>
      <c r="C37" s="18">
        <f>SUM(C38:C41)</f>
        <v>0</v>
      </c>
      <c r="D37" s="19">
        <f>SUM(D38:D41)</f>
        <v>0</v>
      </c>
      <c r="E37" s="82"/>
      <c r="F37" s="87">
        <f>SUM(F38:F41)</f>
        <v>0</v>
      </c>
      <c r="G37" s="19">
        <f>SUM(G38:G41)</f>
        <v>0</v>
      </c>
      <c r="H37" s="153"/>
      <c r="I37" s="153"/>
    </row>
    <row r="38" spans="1:9" ht="14.4" customHeight="1" x14ac:dyDescent="0.3">
      <c r="A38" s="154" t="s">
        <v>25</v>
      </c>
      <c r="B38" s="154"/>
      <c r="C38" s="20"/>
      <c r="D38" s="21">
        <f>IFERROR(C38/$C$62,0)</f>
        <v>0</v>
      </c>
      <c r="E38" s="83" t="s">
        <v>26</v>
      </c>
      <c r="F38" s="88"/>
      <c r="G38" s="21">
        <f>IFERROR(F38/$F$62,0)</f>
        <v>0</v>
      </c>
      <c r="H38" s="147"/>
      <c r="I38" s="147"/>
    </row>
    <row r="39" spans="1:9" ht="14.4" customHeight="1" x14ac:dyDescent="0.3">
      <c r="A39" s="154" t="s">
        <v>27</v>
      </c>
      <c r="B39" s="154"/>
      <c r="C39" s="20"/>
      <c r="D39" s="21">
        <f>IFERROR(C39/$C$62,0)</f>
        <v>0</v>
      </c>
      <c r="E39" s="83"/>
      <c r="F39" s="88"/>
      <c r="G39" s="21">
        <f>IFERROR(F39/$F$62,0)</f>
        <v>0</v>
      </c>
      <c r="H39" s="147" t="s">
        <v>28</v>
      </c>
      <c r="I39" s="147"/>
    </row>
    <row r="40" spans="1:9" ht="14.4" customHeight="1" x14ac:dyDescent="0.3">
      <c r="A40" s="131"/>
      <c r="B40" s="132"/>
      <c r="C40" s="20"/>
      <c r="D40" s="21">
        <f>IFERROR(C40/$C$62,0)</f>
        <v>0</v>
      </c>
      <c r="E40" s="83"/>
      <c r="F40" s="88"/>
      <c r="G40" s="21">
        <f>IFERROR(F40/$F$62,0)</f>
        <v>0</v>
      </c>
      <c r="H40" s="133"/>
      <c r="I40" s="134"/>
    </row>
    <row r="41" spans="1:9" ht="14.4" customHeight="1" x14ac:dyDescent="0.3">
      <c r="A41" s="154"/>
      <c r="B41" s="154"/>
      <c r="C41" s="20"/>
      <c r="D41" s="21">
        <f>IFERROR(C41/$C$62,0)</f>
        <v>0</v>
      </c>
      <c r="E41" s="83"/>
      <c r="F41" s="88"/>
      <c r="G41" s="21">
        <f>IFERROR(F41/$F$62,0)</f>
        <v>0</v>
      </c>
      <c r="H41" s="147"/>
      <c r="I41" s="147"/>
    </row>
    <row r="42" spans="1:9" ht="14.4" customHeight="1" x14ac:dyDescent="0.25">
      <c r="A42" s="136" t="s">
        <v>29</v>
      </c>
      <c r="B42" s="136"/>
      <c r="C42" s="18">
        <f>SUM(C43:C49)</f>
        <v>0</v>
      </c>
      <c r="D42" s="19">
        <f>SUM(D43:D49)</f>
        <v>0</v>
      </c>
      <c r="E42" s="82"/>
      <c r="F42" s="87">
        <f>SUM(F43:F49)</f>
        <v>0</v>
      </c>
      <c r="G42" s="19">
        <f>SUM(G43:G49)</f>
        <v>0</v>
      </c>
      <c r="H42" s="152"/>
      <c r="I42" s="152"/>
    </row>
    <row r="43" spans="1:9" ht="14.4" customHeight="1" x14ac:dyDescent="0.3">
      <c r="A43" s="154" t="s">
        <v>30</v>
      </c>
      <c r="B43" s="154"/>
      <c r="C43" s="20"/>
      <c r="D43" s="21">
        <f>IFERROR(C43/$C$62,0)</f>
        <v>0</v>
      </c>
      <c r="E43" s="83"/>
      <c r="F43" s="88"/>
      <c r="G43" s="21">
        <f t="shared" ref="G43:G49" si="0">IFERROR(F43/$F$62,0)</f>
        <v>0</v>
      </c>
      <c r="H43" s="155"/>
      <c r="I43" s="155"/>
    </row>
    <row r="44" spans="1:9" ht="14.4" customHeight="1" x14ac:dyDescent="0.3">
      <c r="A44" s="154" t="s">
        <v>31</v>
      </c>
      <c r="B44" s="154"/>
      <c r="C44" s="20"/>
      <c r="D44" s="21">
        <f>IFERROR(C44/$C$62,0)</f>
        <v>0</v>
      </c>
      <c r="E44" s="83"/>
      <c r="F44" s="88"/>
      <c r="G44" s="21">
        <f t="shared" si="0"/>
        <v>0</v>
      </c>
      <c r="H44" s="147"/>
      <c r="I44" s="147"/>
    </row>
    <row r="45" spans="1:9" ht="14.4" customHeight="1" x14ac:dyDescent="0.3">
      <c r="A45" s="154" t="s">
        <v>32</v>
      </c>
      <c r="B45" s="154"/>
      <c r="C45" s="20"/>
      <c r="D45" s="21">
        <f>IFERROR(C45/$C$62,0)</f>
        <v>0</v>
      </c>
      <c r="E45" s="83"/>
      <c r="F45" s="88"/>
      <c r="G45" s="21">
        <f t="shared" si="0"/>
        <v>0</v>
      </c>
      <c r="H45" s="147" t="s">
        <v>33</v>
      </c>
      <c r="I45" s="147"/>
    </row>
    <row r="46" spans="1:9" ht="14.4" customHeight="1" x14ac:dyDescent="0.3">
      <c r="A46" s="154"/>
      <c r="B46" s="154"/>
      <c r="C46" s="20"/>
      <c r="D46" s="21">
        <f t="shared" ref="D46:D49" si="1">IFERROR(C46/$C$62,0)</f>
        <v>0</v>
      </c>
      <c r="E46" s="83"/>
      <c r="F46" s="88"/>
      <c r="G46" s="21">
        <f t="shared" si="0"/>
        <v>0</v>
      </c>
      <c r="H46" s="147"/>
      <c r="I46" s="147"/>
    </row>
    <row r="47" spans="1:9" ht="14.4" customHeight="1" x14ac:dyDescent="0.3">
      <c r="A47" s="131"/>
      <c r="B47" s="132"/>
      <c r="C47" s="20"/>
      <c r="D47" s="21">
        <f t="shared" si="1"/>
        <v>0</v>
      </c>
      <c r="E47" s="83"/>
      <c r="F47" s="88"/>
      <c r="G47" s="21">
        <f t="shared" si="0"/>
        <v>0</v>
      </c>
      <c r="H47" s="133"/>
      <c r="I47" s="134"/>
    </row>
    <row r="48" spans="1:9" ht="14.4" customHeight="1" x14ac:dyDescent="0.3">
      <c r="A48" s="154"/>
      <c r="B48" s="154"/>
      <c r="C48" s="20"/>
      <c r="D48" s="21">
        <f t="shared" si="1"/>
        <v>0</v>
      </c>
      <c r="E48" s="83"/>
      <c r="F48" s="88"/>
      <c r="G48" s="21">
        <f t="shared" si="0"/>
        <v>0</v>
      </c>
      <c r="H48" s="147"/>
      <c r="I48" s="147"/>
    </row>
    <row r="49" spans="1:9" ht="14.4" customHeight="1" x14ac:dyDescent="0.3">
      <c r="A49" s="154"/>
      <c r="B49" s="154"/>
      <c r="C49" s="20"/>
      <c r="D49" s="21">
        <f t="shared" si="1"/>
        <v>0</v>
      </c>
      <c r="E49" s="83"/>
      <c r="F49" s="88"/>
      <c r="G49" s="21">
        <f t="shared" si="0"/>
        <v>0</v>
      </c>
      <c r="H49" s="147"/>
      <c r="I49" s="147"/>
    </row>
    <row r="50" spans="1:9" ht="14.4" customHeight="1" x14ac:dyDescent="0.25">
      <c r="A50" s="136" t="s">
        <v>34</v>
      </c>
      <c r="B50" s="136"/>
      <c r="C50" s="18">
        <f>SUM(C51:C57)</f>
        <v>0</v>
      </c>
      <c r="D50" s="19">
        <f>SUM(D51:D57)</f>
        <v>0</v>
      </c>
      <c r="E50" s="82"/>
      <c r="F50" s="87">
        <f>SUM(F51:F57)</f>
        <v>0</v>
      </c>
      <c r="G50" s="19">
        <f>SUM(G51:G57)</f>
        <v>0</v>
      </c>
      <c r="H50" s="152"/>
      <c r="I50" s="152"/>
    </row>
    <row r="51" spans="1:9" ht="14.4" customHeight="1" x14ac:dyDescent="0.3">
      <c r="A51" s="135" t="s">
        <v>35</v>
      </c>
      <c r="B51" s="135"/>
      <c r="C51" s="22"/>
      <c r="D51" s="21">
        <f t="shared" ref="D51:D57" si="2">IFERROR(C51/$C$62,0)</f>
        <v>0</v>
      </c>
      <c r="E51" s="84"/>
      <c r="F51" s="90"/>
      <c r="G51" s="21">
        <f t="shared" ref="G51:G57" si="3">IFERROR(F51/$F$62,0)</f>
        <v>0</v>
      </c>
      <c r="H51" s="147" t="s">
        <v>36</v>
      </c>
      <c r="I51" s="147"/>
    </row>
    <row r="52" spans="1:9" ht="14.4" customHeight="1" x14ac:dyDescent="0.3">
      <c r="A52" s="135" t="s">
        <v>37</v>
      </c>
      <c r="B52" s="135"/>
      <c r="C52" s="22"/>
      <c r="D52" s="21">
        <f t="shared" si="2"/>
        <v>0</v>
      </c>
      <c r="E52" s="84"/>
      <c r="F52" s="90"/>
      <c r="G52" s="21">
        <f t="shared" si="3"/>
        <v>0</v>
      </c>
      <c r="H52" s="147" t="s">
        <v>36</v>
      </c>
      <c r="I52" s="147"/>
    </row>
    <row r="53" spans="1:9" ht="14.4" customHeight="1" x14ac:dyDescent="0.3">
      <c r="A53" s="135" t="s">
        <v>38</v>
      </c>
      <c r="B53" s="135"/>
      <c r="C53" s="22"/>
      <c r="D53" s="21">
        <f t="shared" si="2"/>
        <v>0</v>
      </c>
      <c r="E53" s="84"/>
      <c r="F53" s="90"/>
      <c r="G53" s="21">
        <f t="shared" si="3"/>
        <v>0</v>
      </c>
      <c r="H53" s="147" t="s">
        <v>36</v>
      </c>
      <c r="I53" s="147"/>
    </row>
    <row r="54" spans="1:9" ht="14.4" customHeight="1" x14ac:dyDescent="0.3">
      <c r="A54" s="129"/>
      <c r="B54" s="130"/>
      <c r="C54" s="22"/>
      <c r="D54" s="21">
        <f t="shared" si="2"/>
        <v>0</v>
      </c>
      <c r="E54" s="84"/>
      <c r="F54" s="90"/>
      <c r="G54" s="21">
        <f t="shared" si="3"/>
        <v>0</v>
      </c>
      <c r="H54" s="133"/>
      <c r="I54" s="134"/>
    </row>
    <row r="55" spans="1:9" ht="14.4" customHeight="1" x14ac:dyDescent="0.3">
      <c r="A55" s="129"/>
      <c r="B55" s="130"/>
      <c r="C55" s="22"/>
      <c r="D55" s="21">
        <f t="shared" si="2"/>
        <v>0</v>
      </c>
      <c r="E55" s="84"/>
      <c r="F55" s="90"/>
      <c r="G55" s="21">
        <f t="shared" si="3"/>
        <v>0</v>
      </c>
      <c r="H55" s="133"/>
      <c r="I55" s="134"/>
    </row>
    <row r="56" spans="1:9" ht="14.4" customHeight="1" x14ac:dyDescent="0.3">
      <c r="A56" s="135"/>
      <c r="B56" s="135"/>
      <c r="C56" s="22"/>
      <c r="D56" s="21">
        <f t="shared" si="2"/>
        <v>0</v>
      </c>
      <c r="E56" s="84"/>
      <c r="F56" s="90"/>
      <c r="G56" s="21">
        <f t="shared" si="3"/>
        <v>0</v>
      </c>
      <c r="H56" s="147"/>
      <c r="I56" s="147"/>
    </row>
    <row r="57" spans="1:9" ht="14.4" customHeight="1" x14ac:dyDescent="0.3">
      <c r="A57" s="135"/>
      <c r="B57" s="135"/>
      <c r="C57" s="22"/>
      <c r="D57" s="21">
        <f t="shared" si="2"/>
        <v>0</v>
      </c>
      <c r="E57" s="84"/>
      <c r="F57" s="90"/>
      <c r="G57" s="21">
        <f t="shared" si="3"/>
        <v>0</v>
      </c>
      <c r="H57" s="147"/>
      <c r="I57" s="147"/>
    </row>
    <row r="58" spans="1:9" ht="14.4" customHeight="1" x14ac:dyDescent="0.25">
      <c r="A58" s="136" t="s">
        <v>75</v>
      </c>
      <c r="B58" s="136"/>
      <c r="C58" s="18">
        <f>SUM(C59:C61)</f>
        <v>0</v>
      </c>
      <c r="D58" s="19">
        <f>SUM(D59:D61)</f>
        <v>0</v>
      </c>
      <c r="E58" s="82"/>
      <c r="F58" s="87">
        <f>SUM(F59:F61)</f>
        <v>0</v>
      </c>
      <c r="G58" s="19">
        <f>SUM(G59:G61)</f>
        <v>0</v>
      </c>
      <c r="H58" s="152"/>
      <c r="I58" s="152"/>
    </row>
    <row r="59" spans="1:9" ht="14.4" customHeight="1" x14ac:dyDescent="0.3">
      <c r="A59" s="135" t="s">
        <v>121</v>
      </c>
      <c r="B59" s="135"/>
      <c r="C59" s="22"/>
      <c r="D59" s="21">
        <f>IFERROR(C59/$C$62,0)</f>
        <v>0</v>
      </c>
      <c r="E59" s="84"/>
      <c r="F59" s="90"/>
      <c r="G59" s="21">
        <f>IFERROR(F59/$F$62,0)</f>
        <v>0</v>
      </c>
      <c r="H59" s="147"/>
      <c r="I59" s="147"/>
    </row>
    <row r="60" spans="1:9" ht="14.4" customHeight="1" x14ac:dyDescent="0.3">
      <c r="A60" s="129"/>
      <c r="B60" s="130"/>
      <c r="C60" s="22"/>
      <c r="D60" s="21">
        <f>IFERROR(C60/$C$62,0)</f>
        <v>0</v>
      </c>
      <c r="E60" s="84"/>
      <c r="F60" s="90"/>
      <c r="G60" s="21">
        <f>IFERROR(F60/$F$62,0)</f>
        <v>0</v>
      </c>
      <c r="H60" s="133"/>
      <c r="I60" s="134"/>
    </row>
    <row r="61" spans="1:9" ht="14.4" customHeight="1" x14ac:dyDescent="0.3">
      <c r="A61" s="135"/>
      <c r="B61" s="135"/>
      <c r="C61" s="22"/>
      <c r="D61" s="21">
        <f>IFERROR(C61/$C$62,0)</f>
        <v>0</v>
      </c>
      <c r="E61" s="84"/>
      <c r="F61" s="90"/>
      <c r="G61" s="21">
        <f>IFERROR(F61/$F$62,0)</f>
        <v>0</v>
      </c>
      <c r="H61" s="147"/>
      <c r="I61" s="147"/>
    </row>
    <row r="62" spans="1:9" x14ac:dyDescent="0.25">
      <c r="A62" s="156" t="s">
        <v>39</v>
      </c>
      <c r="B62" s="156"/>
      <c r="C62" s="23">
        <f>SUM(An1_Rev_Sub_Prévu,An1_Rev_Auto_Prévu,An1_Rev_Serv_Prévu,An1_Rev_Autre_Prevu)</f>
        <v>0</v>
      </c>
      <c r="D62" s="24">
        <f>D37+D42+D50+D58</f>
        <v>0</v>
      </c>
      <c r="E62" s="85"/>
      <c r="F62" s="89">
        <f>SUM(An1_Rev_Sub_Réel,An1_Rev_Auto_Réel,An1_Rev_Serv_Réel,An1_Rev_Autre_Réel)</f>
        <v>0</v>
      </c>
      <c r="G62" s="24">
        <f>G37+G42+G50+G58</f>
        <v>0</v>
      </c>
      <c r="H62" s="3"/>
      <c r="I62" s="3"/>
    </row>
    <row r="63" spans="1:9" x14ac:dyDescent="0.25">
      <c r="A63" s="3"/>
      <c r="B63" s="3"/>
      <c r="C63" s="3"/>
      <c r="D63" s="3"/>
      <c r="E63" s="3"/>
      <c r="F63" s="2"/>
      <c r="G63" s="3"/>
      <c r="H63" s="3"/>
      <c r="I63" s="3"/>
    </row>
    <row r="64" spans="1:9" x14ac:dyDescent="0.25">
      <c r="A64" s="10"/>
      <c r="B64" s="3"/>
      <c r="C64" s="3"/>
      <c r="D64" s="3"/>
      <c r="E64" s="3"/>
      <c r="F64" s="2"/>
      <c r="G64" s="3"/>
      <c r="H64" s="3"/>
      <c r="I64" s="3"/>
    </row>
    <row r="65" spans="1:9" x14ac:dyDescent="0.25">
      <c r="A65" s="3"/>
      <c r="B65" s="3"/>
      <c r="C65" s="3"/>
      <c r="D65" s="3"/>
      <c r="E65" s="3"/>
      <c r="F65" s="2"/>
      <c r="G65" s="3"/>
      <c r="H65" s="3"/>
      <c r="I65" s="3"/>
    </row>
    <row r="66" spans="1:9" x14ac:dyDescent="0.25">
      <c r="A66" s="3"/>
      <c r="B66" s="3"/>
      <c r="C66" s="3"/>
      <c r="D66" s="3"/>
      <c r="E66" s="3"/>
      <c r="F66" s="2"/>
      <c r="G66" s="3"/>
      <c r="H66" s="3"/>
      <c r="I66" s="3"/>
    </row>
    <row r="67" spans="1:9" x14ac:dyDescent="0.25">
      <c r="A67" s="3"/>
      <c r="B67" s="3"/>
      <c r="C67" s="3"/>
      <c r="D67" s="3"/>
      <c r="E67" s="3"/>
      <c r="F67" s="2"/>
      <c r="G67" s="3"/>
      <c r="H67" s="3"/>
      <c r="I67" s="3"/>
    </row>
    <row r="68" spans="1:9" ht="18.149999999999999" customHeight="1" x14ac:dyDescent="0.25">
      <c r="A68" s="122" t="s">
        <v>40</v>
      </c>
      <c r="B68" s="122"/>
      <c r="C68" s="122" t="s">
        <v>8</v>
      </c>
      <c r="D68" s="122"/>
      <c r="E68" s="157"/>
      <c r="F68" s="158" t="s">
        <v>9</v>
      </c>
      <c r="G68" s="122"/>
      <c r="H68" s="122" t="s">
        <v>18</v>
      </c>
      <c r="I68" s="122"/>
    </row>
    <row r="69" spans="1:9" ht="18.149999999999999" customHeight="1" x14ac:dyDescent="0.25">
      <c r="A69" s="122"/>
      <c r="B69" s="122"/>
      <c r="C69" s="159" t="s">
        <v>19</v>
      </c>
      <c r="D69" s="159"/>
      <c r="E69" s="160"/>
      <c r="F69" s="161" t="s">
        <v>20</v>
      </c>
      <c r="G69" s="162"/>
      <c r="H69" s="122"/>
      <c r="I69" s="122"/>
    </row>
    <row r="70" spans="1:9" ht="18.149999999999999" customHeight="1" x14ac:dyDescent="0.25">
      <c r="A70" s="122"/>
      <c r="B70" s="122"/>
      <c r="C70" s="44" t="s">
        <v>21</v>
      </c>
      <c r="D70" s="44" t="s">
        <v>22</v>
      </c>
      <c r="E70" s="81" t="s">
        <v>23</v>
      </c>
      <c r="F70" s="86" t="s">
        <v>21</v>
      </c>
      <c r="G70" s="46" t="s">
        <v>22</v>
      </c>
      <c r="H70" s="122"/>
      <c r="I70" s="122"/>
    </row>
    <row r="71" spans="1:9" ht="14.4" customHeight="1" x14ac:dyDescent="0.25">
      <c r="A71" s="136" t="s">
        <v>24</v>
      </c>
      <c r="B71" s="136"/>
      <c r="C71" s="18">
        <f>SUM(C72:C75)</f>
        <v>0</v>
      </c>
      <c r="D71" s="19">
        <f>SUM(D72:D75)</f>
        <v>0</v>
      </c>
      <c r="E71" s="82"/>
      <c r="F71" s="87">
        <f>SUM(F72:F75)</f>
        <v>0</v>
      </c>
      <c r="G71" s="19">
        <f>SUM(G72:G75)</f>
        <v>0</v>
      </c>
      <c r="H71" s="153"/>
      <c r="I71" s="153"/>
    </row>
    <row r="72" spans="1:9" ht="14.4" customHeight="1" x14ac:dyDescent="0.3">
      <c r="A72" s="154" t="s">
        <v>25</v>
      </c>
      <c r="B72" s="154"/>
      <c r="C72" s="20"/>
      <c r="D72" s="21">
        <f>IFERROR(C72/$C$96,0)</f>
        <v>0</v>
      </c>
      <c r="E72" s="83" t="s">
        <v>26</v>
      </c>
      <c r="F72" s="88"/>
      <c r="G72" s="21">
        <f>IFERROR(F72/$F$96,0)</f>
        <v>0</v>
      </c>
      <c r="H72" s="147"/>
      <c r="I72" s="147"/>
    </row>
    <row r="73" spans="1:9" ht="14.4" customHeight="1" x14ac:dyDescent="0.3">
      <c r="A73" s="154" t="s">
        <v>27</v>
      </c>
      <c r="B73" s="154"/>
      <c r="C73" s="20"/>
      <c r="D73" s="21">
        <f>IFERROR(C73/$C$96,0)</f>
        <v>0</v>
      </c>
      <c r="E73" s="83"/>
      <c r="F73" s="88"/>
      <c r="G73" s="21">
        <f>IFERROR(F73/$F$96,0)</f>
        <v>0</v>
      </c>
      <c r="H73" s="147" t="s">
        <v>28</v>
      </c>
      <c r="I73" s="147"/>
    </row>
    <row r="74" spans="1:9" ht="14.4" customHeight="1" x14ac:dyDescent="0.3">
      <c r="A74" s="131"/>
      <c r="B74" s="132"/>
      <c r="C74" s="20"/>
      <c r="D74" s="21">
        <f>IFERROR(C74/$C$96,0)</f>
        <v>0</v>
      </c>
      <c r="E74" s="83"/>
      <c r="F74" s="88"/>
      <c r="G74" s="21">
        <f>IFERROR(F74/$F$96,0)</f>
        <v>0</v>
      </c>
      <c r="H74" s="133"/>
      <c r="I74" s="134"/>
    </row>
    <row r="75" spans="1:9" ht="14.4" customHeight="1" x14ac:dyDescent="0.3">
      <c r="A75" s="154"/>
      <c r="B75" s="154"/>
      <c r="C75" s="20"/>
      <c r="D75" s="21">
        <f>IFERROR(C75/$C$96,0)</f>
        <v>0</v>
      </c>
      <c r="E75" s="83"/>
      <c r="F75" s="88"/>
      <c r="G75" s="21">
        <f>IFERROR(F75/$F$96,0)</f>
        <v>0</v>
      </c>
      <c r="H75" s="147"/>
      <c r="I75" s="147"/>
    </row>
    <row r="76" spans="1:9" ht="14.4" customHeight="1" x14ac:dyDescent="0.25">
      <c r="A76" s="136" t="s">
        <v>29</v>
      </c>
      <c r="B76" s="136"/>
      <c r="C76" s="18">
        <f>SUM(C77:C83)</f>
        <v>0</v>
      </c>
      <c r="D76" s="19">
        <f>SUM(D77:D83)</f>
        <v>0</v>
      </c>
      <c r="E76" s="82"/>
      <c r="F76" s="87">
        <f>SUM(F77:F83)</f>
        <v>0</v>
      </c>
      <c r="G76" s="19">
        <f>SUM(G77:G83)</f>
        <v>0</v>
      </c>
      <c r="H76" s="152"/>
      <c r="I76" s="152"/>
    </row>
    <row r="77" spans="1:9" ht="14.4" customHeight="1" x14ac:dyDescent="0.3">
      <c r="A77" s="154" t="s">
        <v>30</v>
      </c>
      <c r="B77" s="154"/>
      <c r="C77" s="20"/>
      <c r="D77" s="21">
        <f t="shared" ref="D77:D83" si="4">IFERROR(C77/$C$96,0)</f>
        <v>0</v>
      </c>
      <c r="E77" s="83"/>
      <c r="F77" s="88"/>
      <c r="G77" s="21">
        <f t="shared" ref="G77:G83" si="5">IFERROR(F77/$F$96,0)</f>
        <v>0</v>
      </c>
      <c r="H77" s="155"/>
      <c r="I77" s="155"/>
    </row>
    <row r="78" spans="1:9" ht="14.4" customHeight="1" x14ac:dyDescent="0.3">
      <c r="A78" s="154" t="s">
        <v>31</v>
      </c>
      <c r="B78" s="154"/>
      <c r="C78" s="20"/>
      <c r="D78" s="21">
        <f t="shared" si="4"/>
        <v>0</v>
      </c>
      <c r="E78" s="83"/>
      <c r="F78" s="88"/>
      <c r="G78" s="21">
        <f t="shared" si="5"/>
        <v>0</v>
      </c>
      <c r="H78" s="147"/>
      <c r="I78" s="147"/>
    </row>
    <row r="79" spans="1:9" ht="14.4" customHeight="1" x14ac:dyDescent="0.3">
      <c r="A79" s="154" t="s">
        <v>32</v>
      </c>
      <c r="B79" s="154"/>
      <c r="C79" s="20"/>
      <c r="D79" s="21">
        <f t="shared" si="4"/>
        <v>0</v>
      </c>
      <c r="E79" s="83"/>
      <c r="F79" s="88"/>
      <c r="G79" s="21">
        <f t="shared" si="5"/>
        <v>0</v>
      </c>
      <c r="H79" s="147" t="s">
        <v>33</v>
      </c>
      <c r="I79" s="147"/>
    </row>
    <row r="80" spans="1:9" ht="14.4" customHeight="1" x14ac:dyDescent="0.3">
      <c r="A80" s="131"/>
      <c r="B80" s="132"/>
      <c r="C80" s="20"/>
      <c r="D80" s="21">
        <f t="shared" si="4"/>
        <v>0</v>
      </c>
      <c r="E80" s="83"/>
      <c r="F80" s="88"/>
      <c r="G80" s="21">
        <f t="shared" si="5"/>
        <v>0</v>
      </c>
      <c r="H80" s="133"/>
      <c r="I80" s="134"/>
    </row>
    <row r="81" spans="1:9" ht="14.4" customHeight="1" x14ac:dyDescent="0.3">
      <c r="A81" s="154"/>
      <c r="B81" s="154"/>
      <c r="C81" s="20"/>
      <c r="D81" s="21">
        <f t="shared" si="4"/>
        <v>0</v>
      </c>
      <c r="E81" s="83"/>
      <c r="F81" s="88"/>
      <c r="G81" s="21">
        <f t="shared" si="5"/>
        <v>0</v>
      </c>
      <c r="H81" s="147"/>
      <c r="I81" s="147"/>
    </row>
    <row r="82" spans="1:9" ht="14.4" customHeight="1" x14ac:dyDescent="0.3">
      <c r="A82" s="154"/>
      <c r="B82" s="154"/>
      <c r="C82" s="20"/>
      <c r="D82" s="21">
        <f t="shared" si="4"/>
        <v>0</v>
      </c>
      <c r="E82" s="83"/>
      <c r="F82" s="88"/>
      <c r="G82" s="21">
        <f t="shared" si="5"/>
        <v>0</v>
      </c>
      <c r="H82" s="147"/>
      <c r="I82" s="147"/>
    </row>
    <row r="83" spans="1:9" ht="14.4" customHeight="1" x14ac:dyDescent="0.3">
      <c r="A83" s="154"/>
      <c r="B83" s="154"/>
      <c r="C83" s="20"/>
      <c r="D83" s="21">
        <f t="shared" si="4"/>
        <v>0</v>
      </c>
      <c r="E83" s="83"/>
      <c r="F83" s="88"/>
      <c r="G83" s="21">
        <f t="shared" si="5"/>
        <v>0</v>
      </c>
      <c r="H83" s="147"/>
      <c r="I83" s="147"/>
    </row>
    <row r="84" spans="1:9" ht="14.4" customHeight="1" x14ac:dyDescent="0.25">
      <c r="A84" s="136" t="s">
        <v>34</v>
      </c>
      <c r="B84" s="136"/>
      <c r="C84" s="18">
        <f>SUM(C85:C91)</f>
        <v>0</v>
      </c>
      <c r="D84" s="19">
        <f>SUM(D85:D91)</f>
        <v>0</v>
      </c>
      <c r="E84" s="82"/>
      <c r="F84" s="87">
        <f>SUM(F85:F91)</f>
        <v>0</v>
      </c>
      <c r="G84" s="19">
        <f>SUM(G85:G91)</f>
        <v>0</v>
      </c>
      <c r="H84" s="152"/>
      <c r="I84" s="152"/>
    </row>
    <row r="85" spans="1:9" ht="14.4" customHeight="1" x14ac:dyDescent="0.3">
      <c r="A85" s="135" t="s">
        <v>35</v>
      </c>
      <c r="B85" s="135"/>
      <c r="C85" s="20"/>
      <c r="D85" s="21">
        <f t="shared" ref="D85:D91" si="6">IFERROR(C85/$C$96,0)</f>
        <v>0</v>
      </c>
      <c r="E85" s="83"/>
      <c r="F85" s="88"/>
      <c r="G85" s="21">
        <f t="shared" ref="G85:G91" si="7">IFERROR(F85/$F$96,0)</f>
        <v>0</v>
      </c>
      <c r="H85" s="147" t="s">
        <v>36</v>
      </c>
      <c r="I85" s="147"/>
    </row>
    <row r="86" spans="1:9" ht="14.4" customHeight="1" x14ac:dyDescent="0.3">
      <c r="A86" s="135" t="s">
        <v>37</v>
      </c>
      <c r="B86" s="135"/>
      <c r="C86" s="20"/>
      <c r="D86" s="21">
        <f t="shared" si="6"/>
        <v>0</v>
      </c>
      <c r="E86" s="83"/>
      <c r="F86" s="88"/>
      <c r="G86" s="21">
        <f t="shared" si="7"/>
        <v>0</v>
      </c>
      <c r="H86" s="147" t="s">
        <v>36</v>
      </c>
      <c r="I86" s="147"/>
    </row>
    <row r="87" spans="1:9" ht="14.4" customHeight="1" x14ac:dyDescent="0.3">
      <c r="A87" s="135" t="s">
        <v>38</v>
      </c>
      <c r="B87" s="135"/>
      <c r="C87" s="20"/>
      <c r="D87" s="21">
        <f t="shared" si="6"/>
        <v>0</v>
      </c>
      <c r="E87" s="83"/>
      <c r="F87" s="88"/>
      <c r="G87" s="21">
        <f t="shared" si="7"/>
        <v>0</v>
      </c>
      <c r="H87" s="147" t="s">
        <v>36</v>
      </c>
      <c r="I87" s="147"/>
    </row>
    <row r="88" spans="1:9" ht="14.4" customHeight="1" x14ac:dyDescent="0.3">
      <c r="A88" s="129"/>
      <c r="B88" s="130"/>
      <c r="C88" s="20"/>
      <c r="D88" s="21">
        <f t="shared" si="6"/>
        <v>0</v>
      </c>
      <c r="E88" s="83"/>
      <c r="F88" s="88"/>
      <c r="G88" s="21">
        <f t="shared" si="7"/>
        <v>0</v>
      </c>
      <c r="H88" s="133"/>
      <c r="I88" s="134"/>
    </row>
    <row r="89" spans="1:9" ht="14.4" customHeight="1" x14ac:dyDescent="0.3">
      <c r="A89" s="129"/>
      <c r="B89" s="130"/>
      <c r="C89" s="20"/>
      <c r="D89" s="21">
        <f t="shared" si="6"/>
        <v>0</v>
      </c>
      <c r="E89" s="83"/>
      <c r="F89" s="88"/>
      <c r="G89" s="21">
        <f t="shared" si="7"/>
        <v>0</v>
      </c>
      <c r="H89" s="133"/>
      <c r="I89" s="134"/>
    </row>
    <row r="90" spans="1:9" ht="14.4" customHeight="1" x14ac:dyDescent="0.3">
      <c r="A90" s="154"/>
      <c r="B90" s="154"/>
      <c r="C90" s="20"/>
      <c r="D90" s="21">
        <f t="shared" si="6"/>
        <v>0</v>
      </c>
      <c r="E90" s="83"/>
      <c r="F90" s="88"/>
      <c r="G90" s="21">
        <f t="shared" si="7"/>
        <v>0</v>
      </c>
      <c r="H90" s="147"/>
      <c r="I90" s="147"/>
    </row>
    <row r="91" spans="1:9" ht="14.4" customHeight="1" x14ac:dyDescent="0.3">
      <c r="A91" s="154"/>
      <c r="B91" s="154"/>
      <c r="C91" s="20"/>
      <c r="D91" s="21">
        <f t="shared" si="6"/>
        <v>0</v>
      </c>
      <c r="E91" s="83"/>
      <c r="F91" s="88"/>
      <c r="G91" s="21">
        <f t="shared" si="7"/>
        <v>0</v>
      </c>
      <c r="H91" s="147"/>
      <c r="I91" s="147"/>
    </row>
    <row r="92" spans="1:9" ht="14.4" customHeight="1" x14ac:dyDescent="0.25">
      <c r="A92" s="136" t="s">
        <v>122</v>
      </c>
      <c r="B92" s="136"/>
      <c r="C92" s="18">
        <f>SUM(C93:C95)</f>
        <v>0</v>
      </c>
      <c r="D92" s="19">
        <f>SUM(D93:D95)</f>
        <v>0</v>
      </c>
      <c r="E92" s="82"/>
      <c r="F92" s="18">
        <f>SUM(F93:F95)</f>
        <v>0</v>
      </c>
      <c r="G92" s="19">
        <f>SUM(G93:G95)</f>
        <v>0</v>
      </c>
      <c r="H92" s="152"/>
      <c r="I92" s="152"/>
    </row>
    <row r="93" spans="1:9" ht="14.4" customHeight="1" x14ac:dyDescent="0.3">
      <c r="A93" s="135" t="s">
        <v>121</v>
      </c>
      <c r="B93" s="135"/>
      <c r="C93" s="20"/>
      <c r="D93" s="21">
        <f>IFERROR(C93/$C$96,0)</f>
        <v>0</v>
      </c>
      <c r="E93" s="83"/>
      <c r="F93" s="88"/>
      <c r="G93" s="21">
        <f>IFERROR(F93/$F$96,0)</f>
        <v>0</v>
      </c>
      <c r="H93" s="147"/>
      <c r="I93" s="147"/>
    </row>
    <row r="94" spans="1:9" ht="14.4" customHeight="1" x14ac:dyDescent="0.3">
      <c r="A94" s="131"/>
      <c r="B94" s="132"/>
      <c r="C94" s="20"/>
      <c r="D94" s="21">
        <f>IFERROR(C94/$C$96,0)</f>
        <v>0</v>
      </c>
      <c r="E94" s="83"/>
      <c r="F94" s="88"/>
      <c r="G94" s="21">
        <f>IFERROR(F94/$F$96,0)</f>
        <v>0</v>
      </c>
      <c r="H94" s="133"/>
      <c r="I94" s="134"/>
    </row>
    <row r="95" spans="1:9" ht="14.4" customHeight="1" x14ac:dyDescent="0.3">
      <c r="A95" s="154"/>
      <c r="B95" s="154"/>
      <c r="C95" s="20"/>
      <c r="D95" s="21">
        <f>IFERROR(C95/$C$96,0)</f>
        <v>0</v>
      </c>
      <c r="E95" s="83"/>
      <c r="F95" s="88"/>
      <c r="G95" s="21">
        <f>IFERROR(F95/$F$96,0)</f>
        <v>0</v>
      </c>
      <c r="H95" s="147"/>
      <c r="I95" s="147"/>
    </row>
    <row r="96" spans="1:9" x14ac:dyDescent="0.25">
      <c r="A96" s="122" t="s">
        <v>39</v>
      </c>
      <c r="B96" s="122"/>
      <c r="C96" s="23">
        <f>SUM(An2_Rev_Sub_Prévu,An2_Rev_Auto_Prévu,An2_Rev_Serv_Prévu,An2_Rev_Autre_Prévu)</f>
        <v>0</v>
      </c>
      <c r="D96" s="24">
        <f>D71+D76+D84+D92</f>
        <v>0</v>
      </c>
      <c r="E96" s="85"/>
      <c r="F96" s="89">
        <f>SUM(An2_Rev_Sub_Réel,An2_Rev_Auto_Réel,An2_Rev_Serv_Réel,An2_Rev_Autre_Réel)</f>
        <v>0</v>
      </c>
      <c r="G96" s="24">
        <f>G71+G76+G84+G92</f>
        <v>0</v>
      </c>
      <c r="H96" s="163"/>
      <c r="I96" s="163"/>
    </row>
    <row r="97" spans="1:9" x14ac:dyDescent="0.25">
      <c r="A97" s="3"/>
      <c r="B97" s="3"/>
      <c r="C97" s="3"/>
      <c r="D97" s="3"/>
      <c r="E97" s="3"/>
      <c r="F97" s="2"/>
      <c r="G97" s="3"/>
      <c r="H97" s="3"/>
      <c r="I97" s="3"/>
    </row>
    <row r="98" spans="1:9" x14ac:dyDescent="0.25">
      <c r="A98" s="3"/>
      <c r="B98" s="3"/>
      <c r="C98" s="3"/>
      <c r="D98" s="3"/>
      <c r="E98" s="3"/>
      <c r="F98" s="2"/>
      <c r="G98" s="3"/>
      <c r="H98" s="3"/>
      <c r="I98" s="3"/>
    </row>
    <row r="99" spans="1:9" x14ac:dyDescent="0.25">
      <c r="A99" s="3"/>
      <c r="B99" s="3"/>
      <c r="C99" s="3"/>
      <c r="D99" s="3"/>
      <c r="E99" s="3"/>
      <c r="F99" s="2"/>
      <c r="G99" s="3"/>
      <c r="H99" s="3"/>
      <c r="I99" s="3"/>
    </row>
    <row r="100" spans="1:9" x14ac:dyDescent="0.25">
      <c r="A100" s="3"/>
      <c r="B100" s="3"/>
      <c r="C100" s="3"/>
      <c r="D100" s="3"/>
      <c r="E100" s="3"/>
      <c r="F100" s="2"/>
      <c r="G100" s="3"/>
      <c r="H100" s="3"/>
      <c r="I100" s="3"/>
    </row>
    <row r="101" spans="1:9" ht="18.149999999999999" customHeight="1" x14ac:dyDescent="0.25">
      <c r="A101" s="122" t="s">
        <v>41</v>
      </c>
      <c r="B101" s="122"/>
      <c r="C101" s="122" t="s">
        <v>8</v>
      </c>
      <c r="D101" s="122"/>
      <c r="E101" s="157"/>
      <c r="F101" s="158" t="s">
        <v>9</v>
      </c>
      <c r="G101" s="122"/>
      <c r="H101" s="122" t="s">
        <v>18</v>
      </c>
      <c r="I101" s="122"/>
    </row>
    <row r="102" spans="1:9" ht="18.149999999999999" customHeight="1" x14ac:dyDescent="0.25">
      <c r="A102" s="122"/>
      <c r="B102" s="122"/>
      <c r="C102" s="159" t="s">
        <v>19</v>
      </c>
      <c r="D102" s="159"/>
      <c r="E102" s="160"/>
      <c r="F102" s="161" t="s">
        <v>20</v>
      </c>
      <c r="G102" s="162"/>
      <c r="H102" s="122"/>
      <c r="I102" s="122"/>
    </row>
    <row r="103" spans="1:9" ht="18.149999999999999" customHeight="1" x14ac:dyDescent="0.25">
      <c r="A103" s="122"/>
      <c r="B103" s="122"/>
      <c r="C103" s="44" t="s">
        <v>21</v>
      </c>
      <c r="D103" s="44" t="s">
        <v>22</v>
      </c>
      <c r="E103" s="81" t="s">
        <v>23</v>
      </c>
      <c r="F103" s="86" t="s">
        <v>21</v>
      </c>
      <c r="G103" s="46" t="s">
        <v>22</v>
      </c>
      <c r="H103" s="122"/>
      <c r="I103" s="122"/>
    </row>
    <row r="104" spans="1:9" ht="14.4" customHeight="1" x14ac:dyDescent="0.25">
      <c r="A104" s="136" t="s">
        <v>24</v>
      </c>
      <c r="B104" s="136"/>
      <c r="C104" s="18">
        <f>SUM(C105:C108)</f>
        <v>0</v>
      </c>
      <c r="D104" s="19">
        <f>SUM(D105:D108)</f>
        <v>0</v>
      </c>
      <c r="E104" s="82"/>
      <c r="F104" s="87">
        <f>SUM(F105:F108)</f>
        <v>0</v>
      </c>
      <c r="G104" s="19">
        <f>SUM(G105:G108)</f>
        <v>0</v>
      </c>
      <c r="H104" s="153"/>
      <c r="I104" s="153"/>
    </row>
    <row r="105" spans="1:9" ht="14.4" customHeight="1" x14ac:dyDescent="0.3">
      <c r="A105" s="154" t="s">
        <v>25</v>
      </c>
      <c r="B105" s="154"/>
      <c r="C105" s="20"/>
      <c r="D105" s="21">
        <f>IFERROR(C105/$C$129,0)</f>
        <v>0</v>
      </c>
      <c r="E105" s="83" t="s">
        <v>26</v>
      </c>
      <c r="F105" s="88"/>
      <c r="G105" s="21">
        <f>IFERROR(F105/$F$129,0)</f>
        <v>0</v>
      </c>
      <c r="H105" s="147"/>
      <c r="I105" s="147"/>
    </row>
    <row r="106" spans="1:9" ht="14.4" customHeight="1" x14ac:dyDescent="0.3">
      <c r="A106" s="154" t="s">
        <v>27</v>
      </c>
      <c r="B106" s="154"/>
      <c r="C106" s="20"/>
      <c r="D106" s="21">
        <f>IFERROR(C106/$C$129,0)</f>
        <v>0</v>
      </c>
      <c r="E106" s="83"/>
      <c r="F106" s="88"/>
      <c r="G106" s="21">
        <f>IFERROR(F106/$F$129,0)</f>
        <v>0</v>
      </c>
      <c r="H106" s="147" t="s">
        <v>28</v>
      </c>
      <c r="I106" s="147"/>
    </row>
    <row r="107" spans="1:9" ht="14.4" customHeight="1" x14ac:dyDescent="0.3">
      <c r="A107" s="131"/>
      <c r="B107" s="132"/>
      <c r="C107" s="20"/>
      <c r="D107" s="21">
        <f>IFERROR(C107/$C$129,0)</f>
        <v>0</v>
      </c>
      <c r="E107" s="83"/>
      <c r="F107" s="88"/>
      <c r="G107" s="21">
        <f>IFERROR(F107/$F$129,0)</f>
        <v>0</v>
      </c>
      <c r="H107" s="133"/>
      <c r="I107" s="134"/>
    </row>
    <row r="108" spans="1:9" ht="14.4" customHeight="1" x14ac:dyDescent="0.3">
      <c r="A108" s="154"/>
      <c r="B108" s="154"/>
      <c r="C108" s="20"/>
      <c r="D108" s="21">
        <f>IFERROR(C108/$C$129,0)</f>
        <v>0</v>
      </c>
      <c r="E108" s="83"/>
      <c r="F108" s="88"/>
      <c r="G108" s="21">
        <f>IFERROR(F108/$F$129,0)</f>
        <v>0</v>
      </c>
      <c r="H108" s="147"/>
      <c r="I108" s="147"/>
    </row>
    <row r="109" spans="1:9" ht="14.4" customHeight="1" x14ac:dyDescent="0.25">
      <c r="A109" s="136" t="s">
        <v>29</v>
      </c>
      <c r="B109" s="136"/>
      <c r="C109" s="18">
        <f>SUM(C110:C116)</f>
        <v>0</v>
      </c>
      <c r="D109" s="19">
        <f>SUM(D110:D116)</f>
        <v>0</v>
      </c>
      <c r="E109" s="82"/>
      <c r="F109" s="87">
        <f>SUM(F110:F116)</f>
        <v>0</v>
      </c>
      <c r="G109" s="19">
        <f>SUM(G110:G116)</f>
        <v>0</v>
      </c>
      <c r="H109" s="152"/>
      <c r="I109" s="152"/>
    </row>
    <row r="110" spans="1:9" ht="14.4" customHeight="1" x14ac:dyDescent="0.3">
      <c r="A110" s="154" t="s">
        <v>30</v>
      </c>
      <c r="B110" s="154"/>
      <c r="C110" s="20"/>
      <c r="D110" s="21">
        <f t="shared" ref="D110:D116" si="8">IFERROR(C110/$C$129,0)</f>
        <v>0</v>
      </c>
      <c r="E110" s="83"/>
      <c r="F110" s="88"/>
      <c r="G110" s="21">
        <f>IFERROR(F110/$F$129,0)</f>
        <v>0</v>
      </c>
      <c r="H110" s="155"/>
      <c r="I110" s="155"/>
    </row>
    <row r="111" spans="1:9" ht="14.4" customHeight="1" x14ac:dyDescent="0.3">
      <c r="A111" s="154" t="s">
        <v>31</v>
      </c>
      <c r="B111" s="154"/>
      <c r="C111" s="20"/>
      <c r="D111" s="21">
        <f t="shared" si="8"/>
        <v>0</v>
      </c>
      <c r="E111" s="83"/>
      <c r="F111" s="88"/>
      <c r="G111" s="21">
        <f>IFERROR(F111/$F$129,0)</f>
        <v>0</v>
      </c>
      <c r="H111" s="147"/>
      <c r="I111" s="147"/>
    </row>
    <row r="112" spans="1:9" ht="14.4" customHeight="1" x14ac:dyDescent="0.3">
      <c r="A112" s="154" t="s">
        <v>32</v>
      </c>
      <c r="B112" s="154"/>
      <c r="C112" s="20"/>
      <c r="D112" s="21">
        <f t="shared" si="8"/>
        <v>0</v>
      </c>
      <c r="E112" s="83"/>
      <c r="F112" s="88"/>
      <c r="G112" s="21">
        <f>IFERROR(F112/$F$129,0)</f>
        <v>0</v>
      </c>
      <c r="H112" s="147" t="s">
        <v>33</v>
      </c>
      <c r="I112" s="147"/>
    </row>
    <row r="113" spans="1:9" ht="14.4" customHeight="1" x14ac:dyDescent="0.3">
      <c r="A113" s="154"/>
      <c r="B113" s="154"/>
      <c r="C113" s="20"/>
      <c r="D113" s="21">
        <f t="shared" si="8"/>
        <v>0</v>
      </c>
      <c r="E113" s="83"/>
      <c r="F113" s="88"/>
      <c r="G113" s="21">
        <f>IFERROR(F113/$F$129,0)</f>
        <v>0</v>
      </c>
      <c r="H113" s="147"/>
      <c r="I113" s="147"/>
    </row>
    <row r="114" spans="1:9" ht="14.4" customHeight="1" x14ac:dyDescent="0.3">
      <c r="A114" s="131"/>
      <c r="B114" s="132"/>
      <c r="C114" s="20"/>
      <c r="D114" s="21">
        <f t="shared" si="8"/>
        <v>0</v>
      </c>
      <c r="E114" s="83"/>
      <c r="F114" s="88"/>
      <c r="G114" s="21">
        <f t="shared" ref="G114:G115" si="9">IFERROR(F114/$F$129,0)</f>
        <v>0</v>
      </c>
      <c r="H114" s="133"/>
      <c r="I114" s="134"/>
    </row>
    <row r="115" spans="1:9" ht="14.4" customHeight="1" x14ac:dyDescent="0.3">
      <c r="A115" s="154"/>
      <c r="B115" s="154"/>
      <c r="C115" s="20"/>
      <c r="D115" s="21">
        <f t="shared" si="8"/>
        <v>0</v>
      </c>
      <c r="E115" s="83"/>
      <c r="F115" s="88"/>
      <c r="G115" s="21">
        <f t="shared" si="9"/>
        <v>0</v>
      </c>
      <c r="H115" s="147"/>
      <c r="I115" s="147"/>
    </row>
    <row r="116" spans="1:9" ht="14.4" customHeight="1" x14ac:dyDescent="0.3">
      <c r="A116" s="154"/>
      <c r="B116" s="154"/>
      <c r="C116" s="20"/>
      <c r="D116" s="21">
        <f t="shared" si="8"/>
        <v>0</v>
      </c>
      <c r="E116" s="83"/>
      <c r="F116" s="88"/>
      <c r="G116" s="21">
        <f>IFERROR(F116/$F$129,0)</f>
        <v>0</v>
      </c>
      <c r="H116" s="147"/>
      <c r="I116" s="147"/>
    </row>
    <row r="117" spans="1:9" ht="14.4" customHeight="1" x14ac:dyDescent="0.25">
      <c r="A117" s="136" t="s">
        <v>34</v>
      </c>
      <c r="B117" s="136"/>
      <c r="C117" s="18">
        <f>SUM(C118:C124)</f>
        <v>0</v>
      </c>
      <c r="D117" s="19">
        <f>SUM(D118:D124)</f>
        <v>0</v>
      </c>
      <c r="E117" s="82"/>
      <c r="F117" s="87">
        <f>SUM(F118:F124)</f>
        <v>0</v>
      </c>
      <c r="G117" s="19">
        <f>SUM(G118:G124)</f>
        <v>0</v>
      </c>
      <c r="H117" s="152"/>
      <c r="I117" s="152"/>
    </row>
    <row r="118" spans="1:9" ht="14.4" customHeight="1" x14ac:dyDescent="0.3">
      <c r="A118" s="135" t="s">
        <v>35</v>
      </c>
      <c r="B118" s="135"/>
      <c r="C118" s="20"/>
      <c r="D118" s="21">
        <f>IFERROR(C118/$C$129,0)</f>
        <v>0</v>
      </c>
      <c r="E118" s="83"/>
      <c r="F118" s="88"/>
      <c r="G118" s="21">
        <f>IFERROR(F118/$F$129,0)</f>
        <v>0</v>
      </c>
      <c r="H118" s="147" t="s">
        <v>36</v>
      </c>
      <c r="I118" s="147"/>
    </row>
    <row r="119" spans="1:9" ht="14.4" customHeight="1" x14ac:dyDescent="0.3">
      <c r="A119" s="135" t="s">
        <v>37</v>
      </c>
      <c r="B119" s="135"/>
      <c r="C119" s="20"/>
      <c r="D119" s="21">
        <f>IFERROR(C119/$C$129,0)</f>
        <v>0</v>
      </c>
      <c r="E119" s="83"/>
      <c r="F119" s="88"/>
      <c r="G119" s="21">
        <f>IFERROR(F119/$F$129,0)</f>
        <v>0</v>
      </c>
      <c r="H119" s="147" t="s">
        <v>36</v>
      </c>
      <c r="I119" s="147"/>
    </row>
    <row r="120" spans="1:9" ht="14.4" customHeight="1" x14ac:dyDescent="0.3">
      <c r="A120" s="135" t="s">
        <v>38</v>
      </c>
      <c r="B120" s="135"/>
      <c r="C120" s="20"/>
      <c r="D120" s="21">
        <f>IFERROR(C120/$C$129,0)</f>
        <v>0</v>
      </c>
      <c r="E120" s="83"/>
      <c r="F120" s="88"/>
      <c r="G120" s="21">
        <f>IFERROR(F120/$F$129,0)</f>
        <v>0</v>
      </c>
      <c r="H120" s="147" t="s">
        <v>36</v>
      </c>
      <c r="I120" s="147"/>
    </row>
    <row r="121" spans="1:9" ht="14.4" customHeight="1" x14ac:dyDescent="0.3">
      <c r="A121" s="129"/>
      <c r="B121" s="130"/>
      <c r="C121" s="20"/>
      <c r="D121" s="21">
        <f t="shared" ref="D121:D122" si="10">IFERROR(C121/$C$129,0)</f>
        <v>0</v>
      </c>
      <c r="E121" s="83"/>
      <c r="F121" s="88"/>
      <c r="G121" s="21">
        <f t="shared" ref="G121:G122" si="11">IFERROR(F121/$F$129,0)</f>
        <v>0</v>
      </c>
      <c r="H121" s="133"/>
      <c r="I121" s="134"/>
    </row>
    <row r="122" spans="1:9" ht="14.4" customHeight="1" x14ac:dyDescent="0.3">
      <c r="A122" s="129"/>
      <c r="B122" s="130"/>
      <c r="C122" s="20"/>
      <c r="D122" s="21">
        <f t="shared" si="10"/>
        <v>0</v>
      </c>
      <c r="E122" s="83"/>
      <c r="F122" s="88"/>
      <c r="G122" s="21">
        <f t="shared" si="11"/>
        <v>0</v>
      </c>
      <c r="H122" s="133"/>
      <c r="I122" s="134"/>
    </row>
    <row r="123" spans="1:9" ht="14.4" customHeight="1" x14ac:dyDescent="0.3">
      <c r="A123" s="154"/>
      <c r="B123" s="154"/>
      <c r="C123" s="20"/>
      <c r="D123" s="21">
        <f>IFERROR(C123/$C$129,0)</f>
        <v>0</v>
      </c>
      <c r="E123" s="83"/>
      <c r="F123" s="88"/>
      <c r="G123" s="21">
        <f>IFERROR(F123/$F$129,0)</f>
        <v>0</v>
      </c>
      <c r="H123" s="147"/>
      <c r="I123" s="147"/>
    </row>
    <row r="124" spans="1:9" ht="14.4" customHeight="1" x14ac:dyDescent="0.3">
      <c r="A124" s="154"/>
      <c r="B124" s="154"/>
      <c r="C124" s="20"/>
      <c r="D124" s="21">
        <f>IFERROR(C124/$C$129,0)</f>
        <v>0</v>
      </c>
      <c r="E124" s="83"/>
      <c r="F124" s="88"/>
      <c r="G124" s="21">
        <f>IFERROR(F124/$F$129,0)</f>
        <v>0</v>
      </c>
      <c r="H124" s="147"/>
      <c r="I124" s="147"/>
    </row>
    <row r="125" spans="1:9" ht="14.4" customHeight="1" x14ac:dyDescent="0.25">
      <c r="A125" s="136" t="s">
        <v>122</v>
      </c>
      <c r="B125" s="136"/>
      <c r="C125" s="18">
        <f>SUM(C126:C128)</f>
        <v>0</v>
      </c>
      <c r="D125" s="19">
        <f>SUM(D126:D128)</f>
        <v>0</v>
      </c>
      <c r="E125" s="82"/>
      <c r="F125" s="18">
        <f>SUM(F126:F128)</f>
        <v>0</v>
      </c>
      <c r="G125" s="19">
        <f>SUM(G126:G128)</f>
        <v>0</v>
      </c>
      <c r="H125" s="152"/>
      <c r="I125" s="152"/>
    </row>
    <row r="126" spans="1:9" ht="14.4" customHeight="1" x14ac:dyDescent="0.3">
      <c r="A126" s="135" t="s">
        <v>121</v>
      </c>
      <c r="B126" s="135"/>
      <c r="C126" s="20"/>
      <c r="D126" s="21">
        <f>IFERROR(C126/$C$129,0)</f>
        <v>0</v>
      </c>
      <c r="E126" s="83"/>
      <c r="F126" s="88"/>
      <c r="G126" s="21">
        <f>IFERROR(F126/$F$129,0)</f>
        <v>0</v>
      </c>
      <c r="H126" s="147"/>
      <c r="I126" s="147"/>
    </row>
    <row r="127" spans="1:9" ht="14.4" customHeight="1" x14ac:dyDescent="0.3">
      <c r="A127" s="131"/>
      <c r="B127" s="132"/>
      <c r="C127" s="20"/>
      <c r="D127" s="21">
        <f>IFERROR(C127/$C$129,0)</f>
        <v>0</v>
      </c>
      <c r="E127" s="83"/>
      <c r="F127" s="88"/>
      <c r="G127" s="21">
        <f>IFERROR(F127/$F$129,0)</f>
        <v>0</v>
      </c>
      <c r="H127" s="133"/>
      <c r="I127" s="134"/>
    </row>
    <row r="128" spans="1:9" ht="14.4" customHeight="1" x14ac:dyDescent="0.3">
      <c r="A128" s="154"/>
      <c r="B128" s="154"/>
      <c r="C128" s="20"/>
      <c r="D128" s="21">
        <f>IFERROR(C128/$C$129,0)</f>
        <v>0</v>
      </c>
      <c r="E128" s="83"/>
      <c r="F128" s="88"/>
      <c r="G128" s="21">
        <f>IFERROR(F128/$F$129,0)</f>
        <v>0</v>
      </c>
      <c r="H128" s="147"/>
      <c r="I128" s="147"/>
    </row>
    <row r="129" spans="1:9" ht="14.4" customHeight="1" x14ac:dyDescent="0.25">
      <c r="A129" s="156" t="s">
        <v>39</v>
      </c>
      <c r="B129" s="156"/>
      <c r="C129" s="23">
        <f>SUM(An3_Rev_Sub_Prévu,An3_Rev_Auto_Prévu,An3_Rev_Serv_Prévu,An3_Rev_Autre_Prévu)</f>
        <v>0</v>
      </c>
      <c r="D129" s="24">
        <f>D104+D109+D117+D125</f>
        <v>0</v>
      </c>
      <c r="E129" s="85"/>
      <c r="F129" s="89">
        <f>SUM(An3_Rev_Sub_Réel,An3_Rev_Auto_Réel,An3_Rev_Serv_Réel,An3_Rev_Autre_Réel)</f>
        <v>0</v>
      </c>
      <c r="G129" s="24">
        <f>G104+G109+G117+G125</f>
        <v>0</v>
      </c>
      <c r="H129" s="163"/>
      <c r="I129" s="163"/>
    </row>
    <row r="130" spans="1:9" x14ac:dyDescent="0.25">
      <c r="A130" s="3"/>
      <c r="B130" s="3"/>
      <c r="C130" s="3"/>
      <c r="D130" s="3"/>
      <c r="E130" s="3"/>
      <c r="F130" s="2"/>
      <c r="G130" s="3"/>
      <c r="H130" s="3"/>
      <c r="I130" s="3"/>
    </row>
    <row r="131" spans="1:9" ht="13.8" customHeight="1" x14ac:dyDescent="0.25">
      <c r="A131" s="144" t="s">
        <v>42</v>
      </c>
      <c r="B131" s="144"/>
      <c r="C131" s="144" t="s">
        <v>8</v>
      </c>
      <c r="D131" s="145"/>
      <c r="E131" s="146" t="s">
        <v>9</v>
      </c>
      <c r="F131" s="144"/>
      <c r="G131" s="144"/>
      <c r="H131" s="144"/>
      <c r="I131" s="144" t="s">
        <v>43</v>
      </c>
    </row>
    <row r="132" spans="1:9" ht="14.4" customHeight="1" x14ac:dyDescent="0.25">
      <c r="A132" s="144"/>
      <c r="B132" s="144"/>
      <c r="C132" s="148" t="s">
        <v>19</v>
      </c>
      <c r="D132" s="149"/>
      <c r="E132" s="150" t="s">
        <v>20</v>
      </c>
      <c r="F132" s="151"/>
      <c r="G132" s="151"/>
      <c r="H132" s="151"/>
      <c r="I132" s="144"/>
    </row>
    <row r="133" spans="1:9" ht="24.6" customHeight="1" x14ac:dyDescent="0.25">
      <c r="A133" s="144"/>
      <c r="B133" s="56" t="s">
        <v>44</v>
      </c>
      <c r="C133" s="56" t="s">
        <v>21</v>
      </c>
      <c r="D133" s="91" t="s">
        <v>45</v>
      </c>
      <c r="E133" s="98" t="s">
        <v>46</v>
      </c>
      <c r="F133" s="57" t="s">
        <v>47</v>
      </c>
      <c r="G133" s="57" t="s">
        <v>48</v>
      </c>
      <c r="H133" s="58" t="s">
        <v>45</v>
      </c>
      <c r="I133" s="144"/>
    </row>
    <row r="134" spans="1:9" s="61" customFormat="1" ht="14.4" customHeight="1" x14ac:dyDescent="0.25">
      <c r="A134" s="59" t="s">
        <v>49</v>
      </c>
      <c r="B134" s="59"/>
      <c r="C134" s="25">
        <f>SUM(C135:C140)</f>
        <v>0</v>
      </c>
      <c r="D134" s="31" t="e">
        <f>SUM(D135:D140)</f>
        <v>#DIV/0!</v>
      </c>
      <c r="E134" s="118">
        <f t="shared" ref="E134:H134" si="12">SUM(E135:E140)</f>
        <v>0</v>
      </c>
      <c r="F134" s="118">
        <f t="shared" si="12"/>
        <v>0</v>
      </c>
      <c r="G134" s="118">
        <f t="shared" si="12"/>
        <v>0</v>
      </c>
      <c r="H134" s="31" t="e">
        <f t="shared" si="12"/>
        <v>#DIV/0!</v>
      </c>
      <c r="I134" s="60"/>
    </row>
    <row r="135" spans="1:9" ht="14.4" customHeight="1" x14ac:dyDescent="0.3">
      <c r="A135" s="69" t="s">
        <v>50</v>
      </c>
      <c r="B135" s="70" t="s">
        <v>51</v>
      </c>
      <c r="C135" s="22"/>
      <c r="D135" s="93" t="e">
        <f>IF(B135="Admissible",C135/$C$166,"")</f>
        <v>#DIV/0!</v>
      </c>
      <c r="E135" s="90"/>
      <c r="F135" s="22"/>
      <c r="G135" s="26">
        <f>E135+F135</f>
        <v>0</v>
      </c>
      <c r="H135" s="32" t="e">
        <f>IF(B135="Admissible",G135/$G$166,"")</f>
        <v>#DIV/0!</v>
      </c>
      <c r="I135" s="71" t="s">
        <v>52</v>
      </c>
    </row>
    <row r="136" spans="1:9" ht="14.4" customHeight="1" x14ac:dyDescent="0.3">
      <c r="A136" s="69" t="s">
        <v>53</v>
      </c>
      <c r="B136" s="70" t="s">
        <v>51</v>
      </c>
      <c r="C136" s="22"/>
      <c r="D136" s="93" t="e">
        <f>IF(B136="Admissible",C136/$C$166,"")</f>
        <v>#DIV/0!</v>
      </c>
      <c r="E136" s="90"/>
      <c r="F136" s="22"/>
      <c r="G136" s="26">
        <f t="shared" ref="G136:G163" si="13">E136+F136</f>
        <v>0</v>
      </c>
      <c r="H136" s="32" t="e">
        <f>IF(B136="Admissible",G136/$G$166,"")</f>
        <v>#DIV/0!</v>
      </c>
      <c r="I136" s="71" t="s">
        <v>54</v>
      </c>
    </row>
    <row r="137" spans="1:9" ht="14.4" customHeight="1" x14ac:dyDescent="0.3">
      <c r="A137" s="69" t="s">
        <v>55</v>
      </c>
      <c r="B137" s="70" t="s">
        <v>51</v>
      </c>
      <c r="C137" s="22"/>
      <c r="D137" s="93" t="e">
        <f>IF(B137="Admissible",C137/$C$166,"")</f>
        <v>#DIV/0!</v>
      </c>
      <c r="E137" s="90"/>
      <c r="F137" s="22"/>
      <c r="G137" s="26">
        <f t="shared" si="13"/>
        <v>0</v>
      </c>
      <c r="H137" s="32" t="e">
        <f>IF(B137="Admissible",G137/$G$166,"")</f>
        <v>#DIV/0!</v>
      </c>
      <c r="I137" s="71" t="s">
        <v>54</v>
      </c>
    </row>
    <row r="138" spans="1:9" ht="14.4" customHeight="1" x14ac:dyDescent="0.3">
      <c r="A138" s="69" t="s">
        <v>56</v>
      </c>
      <c r="B138" s="70" t="s">
        <v>51</v>
      </c>
      <c r="C138" s="22"/>
      <c r="D138" s="93" t="e">
        <f>IF(B138="Admissible",C138/$C$166,"")</f>
        <v>#DIV/0!</v>
      </c>
      <c r="E138" s="90"/>
      <c r="F138" s="22"/>
      <c r="G138" s="26">
        <f t="shared" si="13"/>
        <v>0</v>
      </c>
      <c r="H138" s="32" t="e">
        <f>IF(B138="Admissible",G138/$G$166,"")</f>
        <v>#DIV/0!</v>
      </c>
      <c r="I138" s="71" t="s">
        <v>54</v>
      </c>
    </row>
    <row r="139" spans="1:9" ht="14.4" customHeight="1" x14ac:dyDescent="0.3">
      <c r="A139" s="69"/>
      <c r="B139" s="70"/>
      <c r="C139" s="22"/>
      <c r="D139" s="93" t="str">
        <f t="shared" ref="D139:D140" si="14">IF(B139="Admissible",C139/$C$166,"")</f>
        <v/>
      </c>
      <c r="E139" s="90"/>
      <c r="F139" s="22"/>
      <c r="G139" s="26">
        <f t="shared" si="13"/>
        <v>0</v>
      </c>
      <c r="H139" s="32" t="str">
        <f t="shared" ref="H139:H140" si="15">IF(B139="Admissible",G139/$G$166,"")</f>
        <v/>
      </c>
      <c r="I139" s="71"/>
    </row>
    <row r="140" spans="1:9" ht="14.4" customHeight="1" x14ac:dyDescent="0.3">
      <c r="A140" s="69"/>
      <c r="B140" s="70"/>
      <c r="C140" s="22"/>
      <c r="D140" s="93" t="str">
        <f t="shared" si="14"/>
        <v/>
      </c>
      <c r="E140" s="90"/>
      <c r="F140" s="22"/>
      <c r="G140" s="26">
        <f t="shared" si="13"/>
        <v>0</v>
      </c>
      <c r="H140" s="32" t="str">
        <f t="shared" si="15"/>
        <v/>
      </c>
      <c r="I140" s="71"/>
    </row>
    <row r="141" spans="1:9" s="61" customFormat="1" ht="14.4" customHeight="1" x14ac:dyDescent="0.25">
      <c r="A141" s="137" t="s">
        <v>57</v>
      </c>
      <c r="B141" s="137"/>
      <c r="C141" s="62">
        <f t="shared" ref="C141:H141" si="16">SUM(C142:C146)</f>
        <v>0</v>
      </c>
      <c r="D141" s="94" t="e">
        <f t="shared" si="16"/>
        <v>#DIV/0!</v>
      </c>
      <c r="E141" s="100">
        <f t="shared" si="16"/>
        <v>0</v>
      </c>
      <c r="F141" s="100">
        <f t="shared" si="16"/>
        <v>0</v>
      </c>
      <c r="G141" s="62">
        <f t="shared" si="16"/>
        <v>0</v>
      </c>
      <c r="H141" s="31" t="e">
        <f t="shared" si="16"/>
        <v>#DIV/0!</v>
      </c>
      <c r="I141" s="63"/>
    </row>
    <row r="142" spans="1:9" ht="14.4" customHeight="1" x14ac:dyDescent="0.3">
      <c r="A142" s="69" t="s">
        <v>58</v>
      </c>
      <c r="B142" s="70" t="s">
        <v>51</v>
      </c>
      <c r="C142" s="22"/>
      <c r="D142" s="93" t="e">
        <f>IF(B142="Admissible",C142/$C$166,"")</f>
        <v>#DIV/0!</v>
      </c>
      <c r="E142" s="90"/>
      <c r="F142" s="22"/>
      <c r="G142" s="26">
        <f t="shared" si="13"/>
        <v>0</v>
      </c>
      <c r="H142" s="32" t="e">
        <f>IF(B142="Admissible",G142/$G$166,"")</f>
        <v>#DIV/0!</v>
      </c>
      <c r="I142" s="71" t="s">
        <v>54</v>
      </c>
    </row>
    <row r="143" spans="1:9" ht="14.4" customHeight="1" x14ac:dyDescent="0.3">
      <c r="A143" s="69" t="s">
        <v>59</v>
      </c>
      <c r="B143" s="70" t="s">
        <v>51</v>
      </c>
      <c r="C143" s="22"/>
      <c r="D143" s="93" t="e">
        <f>IF(B143="Admissible",C143/$C$166,"")</f>
        <v>#DIV/0!</v>
      </c>
      <c r="E143" s="90"/>
      <c r="F143" s="22"/>
      <c r="G143" s="26">
        <f t="shared" si="13"/>
        <v>0</v>
      </c>
      <c r="H143" s="32" t="e">
        <f>IF(B143="Admissible",G143/$G$166,"")</f>
        <v>#DIV/0!</v>
      </c>
      <c r="I143" s="72"/>
    </row>
    <row r="144" spans="1:9" ht="14.4" customHeight="1" x14ac:dyDescent="0.3">
      <c r="A144" s="69" t="s">
        <v>60</v>
      </c>
      <c r="B144" s="70" t="s">
        <v>51</v>
      </c>
      <c r="C144" s="22"/>
      <c r="D144" s="93" t="e">
        <f>IF(B144="Admissible",C144/$C$166,"")</f>
        <v>#DIV/0!</v>
      </c>
      <c r="E144" s="90"/>
      <c r="F144" s="22"/>
      <c r="G144" s="26">
        <f t="shared" si="13"/>
        <v>0</v>
      </c>
      <c r="H144" s="32" t="e">
        <f>IF(B144="Admissible",G144/$G$166,"")</f>
        <v>#DIV/0!</v>
      </c>
      <c r="I144" s="71"/>
    </row>
    <row r="145" spans="1:9" ht="14.4" customHeight="1" x14ac:dyDescent="0.3">
      <c r="A145" s="69"/>
      <c r="B145" s="70"/>
      <c r="C145" s="22"/>
      <c r="D145" s="93" t="str">
        <f>IF(B145="Admissible",C145/$C$166,"")</f>
        <v/>
      </c>
      <c r="E145" s="90"/>
      <c r="F145" s="22"/>
      <c r="G145" s="26">
        <f t="shared" si="13"/>
        <v>0</v>
      </c>
      <c r="H145" s="32" t="str">
        <f>IF(B145="Admissible",G145/$G$166,"")</f>
        <v/>
      </c>
      <c r="I145" s="71"/>
    </row>
    <row r="146" spans="1:9" ht="14.4" customHeight="1" x14ac:dyDescent="0.3">
      <c r="A146" s="69"/>
      <c r="B146" s="70"/>
      <c r="C146" s="22"/>
      <c r="D146" s="93" t="str">
        <f>IF(B146="Admissible",C146/$C$166,"")</f>
        <v/>
      </c>
      <c r="E146" s="90"/>
      <c r="F146" s="22"/>
      <c r="G146" s="26">
        <f t="shared" si="13"/>
        <v>0</v>
      </c>
      <c r="H146" s="32" t="str">
        <f>IF(B146="Admissible",G146/$G$166,"")</f>
        <v/>
      </c>
      <c r="I146" s="71"/>
    </row>
    <row r="147" spans="1:9" s="61" customFormat="1" ht="14.4" customHeight="1" x14ac:dyDescent="0.25">
      <c r="A147" s="137" t="s">
        <v>61</v>
      </c>
      <c r="B147" s="137"/>
      <c r="C147" s="62">
        <f t="shared" ref="C147:H147" si="17">SUM(C148:C151)</f>
        <v>0</v>
      </c>
      <c r="D147" s="94" t="e">
        <f t="shared" si="17"/>
        <v>#DIV/0!</v>
      </c>
      <c r="E147" s="100">
        <f t="shared" si="17"/>
        <v>0</v>
      </c>
      <c r="F147" s="100">
        <f t="shared" si="17"/>
        <v>0</v>
      </c>
      <c r="G147" s="62">
        <f t="shared" si="17"/>
        <v>0</v>
      </c>
      <c r="H147" s="31" t="e">
        <f t="shared" si="17"/>
        <v>#DIV/0!</v>
      </c>
      <c r="I147" s="63"/>
    </row>
    <row r="148" spans="1:9" ht="14.4" customHeight="1" x14ac:dyDescent="0.3">
      <c r="A148" s="69" t="s">
        <v>62</v>
      </c>
      <c r="B148" s="70" t="s">
        <v>51</v>
      </c>
      <c r="C148" s="22"/>
      <c r="D148" s="93" t="e">
        <f>IF(B148="Admissible",C148/$C$166,"")</f>
        <v>#DIV/0!</v>
      </c>
      <c r="E148" s="90"/>
      <c r="F148" s="22"/>
      <c r="G148" s="26">
        <f t="shared" si="13"/>
        <v>0</v>
      </c>
      <c r="H148" s="32" t="e">
        <f>IF(B148="Admissible",G148/$G$166,"")</f>
        <v>#DIV/0!</v>
      </c>
      <c r="I148" s="71" t="s">
        <v>63</v>
      </c>
    </row>
    <row r="149" spans="1:9" ht="14.4" customHeight="1" x14ac:dyDescent="0.3">
      <c r="A149" s="73" t="s">
        <v>64</v>
      </c>
      <c r="B149" s="70" t="s">
        <v>51</v>
      </c>
      <c r="C149" s="22"/>
      <c r="D149" s="93" t="e">
        <f>IF(B149="Admissible",C149/$C$166,"")</f>
        <v>#DIV/0!</v>
      </c>
      <c r="E149" s="90"/>
      <c r="F149" s="22"/>
      <c r="G149" s="26">
        <f t="shared" si="13"/>
        <v>0</v>
      </c>
      <c r="H149" s="32" t="e">
        <f>IF(B149="Admissible",G149/$G$166,"")</f>
        <v>#DIV/0!</v>
      </c>
      <c r="I149" s="71"/>
    </row>
    <row r="150" spans="1:9" s="64" customFormat="1" ht="14.4" customHeight="1" x14ac:dyDescent="0.25">
      <c r="A150" s="74" t="s">
        <v>65</v>
      </c>
      <c r="B150" s="75" t="s">
        <v>66</v>
      </c>
      <c r="C150" s="27"/>
      <c r="D150" s="93" t="str">
        <f t="shared" ref="D150:D151" si="18">IF(B150="Admissible",C150/$C$166,"")</f>
        <v/>
      </c>
      <c r="E150" s="101"/>
      <c r="F150" s="27"/>
      <c r="G150" s="26">
        <f t="shared" si="13"/>
        <v>0</v>
      </c>
      <c r="H150" s="32" t="str">
        <f t="shared" ref="H150:H151" si="19">IF(B150="Admissible",G150/$G$166,"")</f>
        <v/>
      </c>
      <c r="I150" s="76"/>
    </row>
    <row r="151" spans="1:9" ht="14.4" customHeight="1" x14ac:dyDescent="0.3">
      <c r="A151" s="69"/>
      <c r="B151" s="70"/>
      <c r="C151" s="22"/>
      <c r="D151" s="93" t="str">
        <f t="shared" si="18"/>
        <v/>
      </c>
      <c r="E151" s="90"/>
      <c r="F151" s="22"/>
      <c r="G151" s="26">
        <f t="shared" si="13"/>
        <v>0</v>
      </c>
      <c r="H151" s="32" t="str">
        <f t="shared" si="19"/>
        <v/>
      </c>
      <c r="I151" s="71"/>
    </row>
    <row r="152" spans="1:9" s="61" customFormat="1" ht="14.4" customHeight="1" x14ac:dyDescent="0.25">
      <c r="A152" s="137" t="s">
        <v>67</v>
      </c>
      <c r="B152" s="137"/>
      <c r="C152" s="25">
        <f t="shared" ref="C152:H152" si="20">SUM(C153:C158)</f>
        <v>0</v>
      </c>
      <c r="D152" s="95" t="e">
        <f t="shared" si="20"/>
        <v>#DIV/0!</v>
      </c>
      <c r="E152" s="99">
        <f t="shared" si="20"/>
        <v>0</v>
      </c>
      <c r="F152" s="99">
        <f t="shared" si="20"/>
        <v>0</v>
      </c>
      <c r="G152" s="25">
        <f t="shared" si="20"/>
        <v>0</v>
      </c>
      <c r="H152" s="31" t="e">
        <f t="shared" si="20"/>
        <v>#DIV/0!</v>
      </c>
      <c r="I152" s="65"/>
    </row>
    <row r="153" spans="1:9" ht="14.4" customHeight="1" x14ac:dyDescent="0.3">
      <c r="A153" s="77" t="s">
        <v>68</v>
      </c>
      <c r="B153" s="70" t="s">
        <v>51</v>
      </c>
      <c r="C153" s="22"/>
      <c r="D153" s="93" t="e">
        <f>IF(B153="Admissible",C153/$C$166,"")</f>
        <v>#DIV/0!</v>
      </c>
      <c r="E153" s="90"/>
      <c r="F153" s="22"/>
      <c r="G153" s="26">
        <f t="shared" si="13"/>
        <v>0</v>
      </c>
      <c r="H153" s="32" t="e">
        <f>IF(B153="Admissible",G153/$G$166,"")</f>
        <v>#DIV/0!</v>
      </c>
      <c r="I153" s="71"/>
    </row>
    <row r="154" spans="1:9" ht="14.4" customHeight="1" x14ac:dyDescent="0.3">
      <c r="A154" s="78" t="s">
        <v>69</v>
      </c>
      <c r="B154" s="70" t="s">
        <v>51</v>
      </c>
      <c r="C154" s="22"/>
      <c r="D154" s="93" t="e">
        <f>IF(B154="Admissible",C154/$C$166,"")</f>
        <v>#DIV/0!</v>
      </c>
      <c r="E154" s="90"/>
      <c r="F154" s="22"/>
      <c r="G154" s="26">
        <f t="shared" si="13"/>
        <v>0</v>
      </c>
      <c r="H154" s="32" t="e">
        <f>IF(B154="Admissible",G154/$G$166,"")</f>
        <v>#DIV/0!</v>
      </c>
      <c r="I154" s="71" t="s">
        <v>70</v>
      </c>
    </row>
    <row r="155" spans="1:9" ht="14.4" customHeight="1" x14ac:dyDescent="0.3">
      <c r="A155" s="69" t="s">
        <v>71</v>
      </c>
      <c r="B155" s="70" t="s">
        <v>51</v>
      </c>
      <c r="C155" s="22"/>
      <c r="D155" s="93" t="e">
        <f>IF(B155="Admissible",C155/$C$166,"")</f>
        <v>#DIV/0!</v>
      </c>
      <c r="E155" s="90"/>
      <c r="F155" s="22"/>
      <c r="G155" s="26">
        <f t="shared" si="13"/>
        <v>0</v>
      </c>
      <c r="H155" s="32" t="e">
        <f>IF(B155="Admissible",G155/$G$166,"")</f>
        <v>#DIV/0!</v>
      </c>
      <c r="I155" s="71" t="s">
        <v>72</v>
      </c>
    </row>
    <row r="156" spans="1:9" ht="14.4" customHeight="1" x14ac:dyDescent="0.3">
      <c r="A156" s="69" t="s">
        <v>73</v>
      </c>
      <c r="B156" s="70" t="s">
        <v>51</v>
      </c>
      <c r="C156" s="22"/>
      <c r="D156" s="93" t="e">
        <f>IF(B156="Admissible",C156/$C$166,"")</f>
        <v>#DIV/0!</v>
      </c>
      <c r="E156" s="90"/>
      <c r="F156" s="22"/>
      <c r="G156" s="26">
        <f t="shared" si="13"/>
        <v>0</v>
      </c>
      <c r="H156" s="32" t="e">
        <f>IF(B156="Admissible",G156/$G$166,"")</f>
        <v>#DIV/0!</v>
      </c>
      <c r="I156" s="71" t="s">
        <v>74</v>
      </c>
    </row>
    <row r="157" spans="1:9" ht="14.4" customHeight="1" x14ac:dyDescent="0.3">
      <c r="A157" s="69"/>
      <c r="B157" s="70"/>
      <c r="C157" s="22"/>
      <c r="D157" s="93" t="str">
        <f t="shared" ref="D157:D158" si="21">IF(B157="Admissible",C157/$C$166,"")</f>
        <v/>
      </c>
      <c r="E157" s="90"/>
      <c r="F157" s="22"/>
      <c r="G157" s="26">
        <f t="shared" si="13"/>
        <v>0</v>
      </c>
      <c r="H157" s="32" t="str">
        <f t="shared" ref="H157:H158" si="22">IF(B157="Admissible",G157/$G$166,"")</f>
        <v/>
      </c>
      <c r="I157" s="71"/>
    </row>
    <row r="158" spans="1:9" ht="14.4" customHeight="1" x14ac:dyDescent="0.3">
      <c r="A158" s="69"/>
      <c r="B158" s="70"/>
      <c r="C158" s="22"/>
      <c r="D158" s="93" t="str">
        <f t="shared" si="21"/>
        <v/>
      </c>
      <c r="E158" s="90"/>
      <c r="F158" s="22"/>
      <c r="G158" s="26">
        <f t="shared" si="13"/>
        <v>0</v>
      </c>
      <c r="H158" s="32" t="str">
        <f t="shared" si="22"/>
        <v/>
      </c>
      <c r="I158" s="71"/>
    </row>
    <row r="159" spans="1:9" s="61" customFormat="1" ht="14.4" customHeight="1" x14ac:dyDescent="0.3">
      <c r="A159" s="137" t="s">
        <v>75</v>
      </c>
      <c r="B159" s="137"/>
      <c r="C159" s="25">
        <f>SUM(C160:C163)</f>
        <v>0</v>
      </c>
      <c r="D159" s="31" t="e">
        <f t="shared" ref="D159:H159" si="23">SUM(D160:D163)</f>
        <v>#DIV/0!</v>
      </c>
      <c r="E159" s="25">
        <f t="shared" si="23"/>
        <v>0</v>
      </c>
      <c r="F159" s="25">
        <f t="shared" si="23"/>
        <v>0</v>
      </c>
      <c r="G159" s="25">
        <f t="shared" si="23"/>
        <v>0</v>
      </c>
      <c r="H159" s="31" t="e">
        <f t="shared" si="23"/>
        <v>#DIV/0!</v>
      </c>
      <c r="I159" s="66"/>
    </row>
    <row r="160" spans="1:9" ht="14.4" customHeight="1" x14ac:dyDescent="0.3">
      <c r="A160" s="69" t="s">
        <v>76</v>
      </c>
      <c r="B160" s="70" t="s">
        <v>51</v>
      </c>
      <c r="C160" s="22"/>
      <c r="D160" s="93" t="e">
        <f>IF(B160="Admissible",C160/$C$166,"")</f>
        <v>#DIV/0!</v>
      </c>
      <c r="E160" s="90"/>
      <c r="F160" s="22"/>
      <c r="G160" s="26">
        <f t="shared" si="13"/>
        <v>0</v>
      </c>
      <c r="H160" s="32" t="e">
        <f>IF(B160="Admissible",G160/$G$166,"")</f>
        <v>#DIV/0!</v>
      </c>
      <c r="I160" s="71" t="s">
        <v>77</v>
      </c>
    </row>
    <row r="161" spans="1:9" ht="14.4" customHeight="1" x14ac:dyDescent="0.25">
      <c r="A161" s="79" t="s">
        <v>78</v>
      </c>
      <c r="B161" s="75" t="s">
        <v>66</v>
      </c>
      <c r="C161" s="27"/>
      <c r="D161" s="93" t="str">
        <f t="shared" ref="D161:D163" si="24">IF(B161="Admissible",C161/$C$166,"")</f>
        <v/>
      </c>
      <c r="E161" s="101"/>
      <c r="F161" s="27"/>
      <c r="G161" s="26">
        <f t="shared" si="13"/>
        <v>0</v>
      </c>
      <c r="H161" s="32" t="str">
        <f t="shared" ref="H161:H163" si="25">IF(B161="Admissible",G161/$G$166,"")</f>
        <v/>
      </c>
      <c r="I161" s="76"/>
    </row>
    <row r="162" spans="1:9" ht="14.4" customHeight="1" x14ac:dyDescent="0.3">
      <c r="A162" s="69" t="s">
        <v>79</v>
      </c>
      <c r="B162" s="70" t="s">
        <v>51</v>
      </c>
      <c r="C162" s="22"/>
      <c r="D162" s="93" t="e">
        <f t="shared" si="24"/>
        <v>#DIV/0!</v>
      </c>
      <c r="E162" s="90"/>
      <c r="F162" s="22"/>
      <c r="G162" s="26">
        <f t="shared" si="13"/>
        <v>0</v>
      </c>
      <c r="H162" s="32" t="e">
        <f t="shared" si="25"/>
        <v>#DIV/0!</v>
      </c>
      <c r="I162" s="71"/>
    </row>
    <row r="163" spans="1:9" ht="14.4" customHeight="1" x14ac:dyDescent="0.3">
      <c r="A163" s="69"/>
      <c r="B163" s="70"/>
      <c r="C163" s="22"/>
      <c r="D163" s="93" t="str">
        <f t="shared" si="24"/>
        <v/>
      </c>
      <c r="E163" s="90"/>
      <c r="F163" s="22"/>
      <c r="G163" s="26">
        <f t="shared" si="13"/>
        <v>0</v>
      </c>
      <c r="H163" s="32" t="str">
        <f t="shared" si="25"/>
        <v/>
      </c>
      <c r="I163" s="117"/>
    </row>
    <row r="164" spans="1:9" ht="14.4" customHeight="1" x14ac:dyDescent="0.25">
      <c r="A164" s="138" t="s">
        <v>39</v>
      </c>
      <c r="B164" s="138"/>
      <c r="C164" s="25">
        <f>SUM(An1_Dép_Rém_Prévu,An1_Dép_Gest_Prévu,An1_Dép_Comm_Prévu,An1_Dép_Logis_Prévu,An1_Dép_Autre_Prévu)</f>
        <v>0</v>
      </c>
      <c r="D164" s="96"/>
      <c r="E164" s="102">
        <f>SUM(E134,E141,E147,E152,E159)</f>
        <v>0</v>
      </c>
      <c r="F164" s="28"/>
      <c r="G164" s="25">
        <f>SUM(An1_Dép_Rém_Réel,An1_Dép_Gest_Réel,An1_Dép_Comm_Réel,An1_Dép_Logis_Réel,An1_Dép_Autre_Réel)</f>
        <v>0</v>
      </c>
      <c r="H164" s="33"/>
    </row>
    <row r="165" spans="1:9" ht="14.4" customHeight="1" x14ac:dyDescent="0.25">
      <c r="A165" s="67"/>
      <c r="B165" s="67" t="s">
        <v>80</v>
      </c>
      <c r="C165" s="25">
        <f>SUMIF(B135:B162,"Non admissible",C135:C162)</f>
        <v>0</v>
      </c>
      <c r="D165" s="96"/>
      <c r="E165" s="102">
        <f>SUMIF(B135:B162,"Non admissible",E135:E162)</f>
        <v>0</v>
      </c>
      <c r="F165" s="28"/>
      <c r="G165" s="25">
        <f>SUMIF(B135:B162,"Non admissible",G135:G162)</f>
        <v>0</v>
      </c>
      <c r="H165" s="34"/>
    </row>
    <row r="166" spans="1:9" ht="14.4" customHeight="1" x14ac:dyDescent="0.25">
      <c r="A166" s="139" t="s">
        <v>81</v>
      </c>
      <c r="B166" s="139"/>
      <c r="C166" s="29">
        <f>SUMIF(B135:B162,"Admissible",C135:C162)</f>
        <v>0</v>
      </c>
      <c r="D166" s="97" t="e">
        <f>SUM(D134,D141,D147,D152,D159)</f>
        <v>#DIV/0!</v>
      </c>
      <c r="E166" s="103">
        <f>SUMIF(B135:B162,"Admissible",E135:E162)</f>
        <v>0</v>
      </c>
      <c r="F166" s="30"/>
      <c r="G166" s="29">
        <f>SUMIF(B135:B162,"Admissible",G135:G162)</f>
        <v>0</v>
      </c>
      <c r="H166" s="35" t="e">
        <f>SUM(H134,H141,H147,H152,H159)</f>
        <v>#DIV/0!</v>
      </c>
      <c r="I166" s="10"/>
    </row>
    <row r="167" spans="1:9" ht="13.8" customHeight="1" x14ac:dyDescent="0.25">
      <c r="A167" s="144" t="s">
        <v>82</v>
      </c>
      <c r="B167" s="144"/>
      <c r="C167" s="144" t="s">
        <v>8</v>
      </c>
      <c r="D167" s="145"/>
      <c r="E167" s="146" t="s">
        <v>9</v>
      </c>
      <c r="F167" s="144"/>
      <c r="G167" s="144"/>
      <c r="H167" s="144"/>
      <c r="I167" s="144" t="s">
        <v>43</v>
      </c>
    </row>
    <row r="168" spans="1:9" ht="14.4" customHeight="1" x14ac:dyDescent="0.25">
      <c r="A168" s="144"/>
      <c r="B168" s="144"/>
      <c r="C168" s="148" t="s">
        <v>19</v>
      </c>
      <c r="D168" s="149"/>
      <c r="E168" s="150" t="s">
        <v>20</v>
      </c>
      <c r="F168" s="151"/>
      <c r="G168" s="151"/>
      <c r="H168" s="151"/>
      <c r="I168" s="144"/>
    </row>
    <row r="169" spans="1:9" ht="25.2" customHeight="1" x14ac:dyDescent="0.25">
      <c r="A169" s="144"/>
      <c r="B169" s="56" t="s">
        <v>44</v>
      </c>
      <c r="C169" s="56" t="s">
        <v>21</v>
      </c>
      <c r="D169" s="91" t="s">
        <v>45</v>
      </c>
      <c r="E169" s="98" t="s">
        <v>46</v>
      </c>
      <c r="F169" s="57" t="s">
        <v>47</v>
      </c>
      <c r="G169" s="57" t="s">
        <v>48</v>
      </c>
      <c r="H169" s="57" t="s">
        <v>45</v>
      </c>
      <c r="I169" s="144"/>
    </row>
    <row r="170" spans="1:9" s="61" customFormat="1" ht="14.4" customHeight="1" x14ac:dyDescent="0.25">
      <c r="A170" s="59" t="s">
        <v>49</v>
      </c>
      <c r="B170" s="59"/>
      <c r="C170" s="25">
        <f>SUM(C171:C176)</f>
        <v>0</v>
      </c>
      <c r="D170" s="31" t="e">
        <f t="shared" ref="D170:H170" si="26">SUM(D171:D176)</f>
        <v>#DIV/0!</v>
      </c>
      <c r="E170" s="25">
        <f t="shared" si="26"/>
        <v>0</v>
      </c>
      <c r="F170" s="25">
        <f t="shared" si="26"/>
        <v>0</v>
      </c>
      <c r="G170" s="25">
        <f t="shared" si="26"/>
        <v>0</v>
      </c>
      <c r="H170" s="31" t="e">
        <f t="shared" si="26"/>
        <v>#DIV/0!</v>
      </c>
      <c r="I170" s="60"/>
    </row>
    <row r="171" spans="1:9" ht="14.4" customHeight="1" x14ac:dyDescent="0.3">
      <c r="A171" s="69" t="s">
        <v>50</v>
      </c>
      <c r="B171" s="70" t="s">
        <v>51</v>
      </c>
      <c r="C171" s="22"/>
      <c r="D171" s="93" t="e">
        <f>IF(B171="Admissible",C171/$C$202,"")</f>
        <v>#DIV/0!</v>
      </c>
      <c r="E171" s="90"/>
      <c r="F171" s="22"/>
      <c r="G171" s="26">
        <f>E171+F171</f>
        <v>0</v>
      </c>
      <c r="H171" s="32" t="e">
        <f>IF(B171="Admissible",G171/$G$202,"")</f>
        <v>#DIV/0!</v>
      </c>
      <c r="I171" s="71" t="s">
        <v>52</v>
      </c>
    </row>
    <row r="172" spans="1:9" ht="14.4" customHeight="1" x14ac:dyDescent="0.3">
      <c r="A172" s="69" t="s">
        <v>53</v>
      </c>
      <c r="B172" s="70" t="s">
        <v>51</v>
      </c>
      <c r="C172" s="22"/>
      <c r="D172" s="93" t="e">
        <f>IF(B172="Admissible",C172/$C$202,"")</f>
        <v>#DIV/0!</v>
      </c>
      <c r="E172" s="90"/>
      <c r="F172" s="22"/>
      <c r="G172" s="26">
        <f t="shared" ref="G172:G199" si="27">E172+F172</f>
        <v>0</v>
      </c>
      <c r="H172" s="32" t="e">
        <f>IF(B172="Admissible",G172/$G$202,"")</f>
        <v>#DIV/0!</v>
      </c>
      <c r="I172" s="71" t="s">
        <v>54</v>
      </c>
    </row>
    <row r="173" spans="1:9" ht="14.4" customHeight="1" x14ac:dyDescent="0.3">
      <c r="A173" s="69" t="s">
        <v>55</v>
      </c>
      <c r="B173" s="70" t="s">
        <v>51</v>
      </c>
      <c r="C173" s="22"/>
      <c r="D173" s="93" t="e">
        <f>IF(B173="Admissible",C173/$C$202,"")</f>
        <v>#DIV/0!</v>
      </c>
      <c r="E173" s="90"/>
      <c r="F173" s="22"/>
      <c r="G173" s="26">
        <f t="shared" si="27"/>
        <v>0</v>
      </c>
      <c r="H173" s="32" t="e">
        <f>IF(B173="Admissible",G173/$G$202,"")</f>
        <v>#DIV/0!</v>
      </c>
      <c r="I173" s="71" t="s">
        <v>54</v>
      </c>
    </row>
    <row r="174" spans="1:9" ht="14.4" customHeight="1" x14ac:dyDescent="0.3">
      <c r="A174" s="69" t="s">
        <v>56</v>
      </c>
      <c r="B174" s="70" t="s">
        <v>51</v>
      </c>
      <c r="C174" s="22"/>
      <c r="D174" s="93" t="e">
        <f>IF(B174="Admissible",C174/$C$202,"")</f>
        <v>#DIV/0!</v>
      </c>
      <c r="E174" s="90"/>
      <c r="F174" s="22"/>
      <c r="G174" s="26">
        <f t="shared" si="27"/>
        <v>0</v>
      </c>
      <c r="H174" s="32" t="e">
        <f>IF(B174="Admissible",G174/$G$202,"")</f>
        <v>#DIV/0!</v>
      </c>
      <c r="I174" s="71" t="s">
        <v>54</v>
      </c>
    </row>
    <row r="175" spans="1:9" ht="14.4" customHeight="1" x14ac:dyDescent="0.3">
      <c r="A175" s="69"/>
      <c r="B175" s="70"/>
      <c r="C175" s="22"/>
      <c r="D175" s="93"/>
      <c r="E175" s="90"/>
      <c r="F175" s="22"/>
      <c r="G175" s="26"/>
      <c r="H175" s="32"/>
      <c r="I175" s="71"/>
    </row>
    <row r="176" spans="1:9" ht="14.4" customHeight="1" x14ac:dyDescent="0.3">
      <c r="A176" s="69"/>
      <c r="B176" s="70"/>
      <c r="C176" s="22"/>
      <c r="D176" s="93"/>
      <c r="E176" s="90"/>
      <c r="F176" s="22"/>
      <c r="G176" s="26"/>
      <c r="H176" s="32"/>
      <c r="I176" s="71"/>
    </row>
    <row r="177" spans="1:9" s="61" customFormat="1" ht="14.4" customHeight="1" x14ac:dyDescent="0.25">
      <c r="A177" s="137" t="s">
        <v>57</v>
      </c>
      <c r="B177" s="137"/>
      <c r="C177" s="62">
        <f>SUM(C178:C182)</f>
        <v>0</v>
      </c>
      <c r="D177" s="94" t="e">
        <f>SUM(D178:D182)</f>
        <v>#DIV/0!</v>
      </c>
      <c r="E177" s="100">
        <f>SUM(E178:E182)</f>
        <v>0</v>
      </c>
      <c r="F177" s="59"/>
      <c r="G177" s="62">
        <f>SUM(G178:G182)</f>
        <v>0</v>
      </c>
      <c r="H177" s="31" t="e">
        <f>SUM(H178:H182)</f>
        <v>#DIV/0!</v>
      </c>
      <c r="I177" s="63"/>
    </row>
    <row r="178" spans="1:9" ht="14.4" customHeight="1" x14ac:dyDescent="0.3">
      <c r="A178" s="69" t="s">
        <v>58</v>
      </c>
      <c r="B178" s="70" t="s">
        <v>51</v>
      </c>
      <c r="C178" s="22"/>
      <c r="D178" s="93" t="e">
        <f>IF(B178="Admissible",C178/$C$202,"")</f>
        <v>#DIV/0!</v>
      </c>
      <c r="E178" s="90"/>
      <c r="F178" s="22"/>
      <c r="G178" s="26">
        <f t="shared" si="27"/>
        <v>0</v>
      </c>
      <c r="H178" s="32" t="e">
        <f>IF(B178="Admissible",G178/$G$202,"")</f>
        <v>#DIV/0!</v>
      </c>
      <c r="I178" s="71" t="s">
        <v>54</v>
      </c>
    </row>
    <row r="179" spans="1:9" ht="14.4" customHeight="1" x14ac:dyDescent="0.3">
      <c r="A179" s="69" t="s">
        <v>59</v>
      </c>
      <c r="B179" s="70" t="s">
        <v>51</v>
      </c>
      <c r="C179" s="22"/>
      <c r="D179" s="93" t="e">
        <f>IF(B179="Admissible",C179/$C$202,"")</f>
        <v>#DIV/0!</v>
      </c>
      <c r="E179" s="90"/>
      <c r="F179" s="22"/>
      <c r="G179" s="26">
        <f t="shared" si="27"/>
        <v>0</v>
      </c>
      <c r="H179" s="32" t="e">
        <f>IF(B179="Admissible",G179/$G$202,"")</f>
        <v>#DIV/0!</v>
      </c>
      <c r="I179" s="72"/>
    </row>
    <row r="180" spans="1:9" ht="14.4" customHeight="1" x14ac:dyDescent="0.3">
      <c r="A180" s="69" t="s">
        <v>60</v>
      </c>
      <c r="B180" s="70" t="s">
        <v>51</v>
      </c>
      <c r="C180" s="22"/>
      <c r="D180" s="93" t="e">
        <f>IF(B180="Admissible",C180/$C$202,"")</f>
        <v>#DIV/0!</v>
      </c>
      <c r="E180" s="90"/>
      <c r="F180" s="22"/>
      <c r="G180" s="26">
        <f t="shared" si="27"/>
        <v>0</v>
      </c>
      <c r="H180" s="32" t="e">
        <f>IF(B180="Admissible",G180/$G$202,"")</f>
        <v>#DIV/0!</v>
      </c>
      <c r="I180" s="71"/>
    </row>
    <row r="181" spans="1:9" ht="14.4" customHeight="1" x14ac:dyDescent="0.3">
      <c r="A181" s="69"/>
      <c r="B181" s="70"/>
      <c r="C181" s="22"/>
      <c r="D181" s="93" t="str">
        <f>IF(B181="Admissible",C181/$C$202,"")</f>
        <v/>
      </c>
      <c r="E181" s="90"/>
      <c r="F181" s="22"/>
      <c r="G181" s="26">
        <f t="shared" si="27"/>
        <v>0</v>
      </c>
      <c r="H181" s="32" t="str">
        <f>IF(B181="Admissible",G181/$G$202,"")</f>
        <v/>
      </c>
      <c r="I181" s="71"/>
    </row>
    <row r="182" spans="1:9" ht="14.4" customHeight="1" x14ac:dyDescent="0.3">
      <c r="A182" s="69"/>
      <c r="B182" s="70"/>
      <c r="C182" s="22"/>
      <c r="D182" s="93" t="str">
        <f>IF(B182="Admissible",C182/$C$202,"")</f>
        <v/>
      </c>
      <c r="E182" s="90"/>
      <c r="F182" s="22"/>
      <c r="G182" s="26">
        <f t="shared" si="27"/>
        <v>0</v>
      </c>
      <c r="H182" s="32" t="str">
        <f>IF(B182="Admissible",G182/$G$202,"")</f>
        <v/>
      </c>
      <c r="I182" s="71"/>
    </row>
    <row r="183" spans="1:9" s="61" customFormat="1" ht="14.4" customHeight="1" x14ac:dyDescent="0.25">
      <c r="A183" s="137" t="s">
        <v>61</v>
      </c>
      <c r="B183" s="137"/>
      <c r="C183" s="62">
        <f>SUM(C184:C187)</f>
        <v>0</v>
      </c>
      <c r="D183" s="94" t="e">
        <f>SUM(D184:D187)</f>
        <v>#DIV/0!</v>
      </c>
      <c r="E183" s="100">
        <f>SUM(E184:E187)</f>
        <v>0</v>
      </c>
      <c r="F183" s="59"/>
      <c r="G183" s="62">
        <f>SUM(G184:G187)</f>
        <v>0</v>
      </c>
      <c r="H183" s="31" t="e">
        <f>SUM(H184:H187)</f>
        <v>#DIV/0!</v>
      </c>
      <c r="I183" s="63"/>
    </row>
    <row r="184" spans="1:9" ht="14.4" customHeight="1" x14ac:dyDescent="0.3">
      <c r="A184" s="69" t="s">
        <v>62</v>
      </c>
      <c r="B184" s="70" t="s">
        <v>51</v>
      </c>
      <c r="C184" s="22"/>
      <c r="D184" s="93" t="e">
        <f>IF(B184="Admissible",C184/$C$202,"")</f>
        <v>#DIV/0!</v>
      </c>
      <c r="E184" s="90"/>
      <c r="F184" s="22"/>
      <c r="G184" s="26">
        <f t="shared" si="27"/>
        <v>0</v>
      </c>
      <c r="H184" s="32" t="e">
        <f>IF(B184="Admissible",G184/$G$202,"")</f>
        <v>#DIV/0!</v>
      </c>
      <c r="I184" s="71" t="s">
        <v>63</v>
      </c>
    </row>
    <row r="185" spans="1:9" ht="14.4" customHeight="1" x14ac:dyDescent="0.3">
      <c r="A185" s="73" t="s">
        <v>64</v>
      </c>
      <c r="B185" s="70" t="s">
        <v>51</v>
      </c>
      <c r="C185" s="22"/>
      <c r="D185" s="93" t="e">
        <f>IF(B185="Admissible",C185/$C$202,"")</f>
        <v>#DIV/0!</v>
      </c>
      <c r="E185" s="90"/>
      <c r="F185" s="22"/>
      <c r="G185" s="26">
        <f t="shared" si="27"/>
        <v>0</v>
      </c>
      <c r="H185" s="32" t="e">
        <f>IF(B185="Admissible",G185/$G$202,"")</f>
        <v>#DIV/0!</v>
      </c>
      <c r="I185" s="71"/>
    </row>
    <row r="186" spans="1:9" s="64" customFormat="1" ht="14.4" customHeight="1" x14ac:dyDescent="0.25">
      <c r="A186" s="74" t="s">
        <v>65</v>
      </c>
      <c r="B186" s="75" t="s">
        <v>66</v>
      </c>
      <c r="C186" s="27"/>
      <c r="D186" s="93" t="str">
        <f t="shared" ref="D186:D187" si="28">IF(B186="Admissible",C186/$C$202,"")</f>
        <v/>
      </c>
      <c r="E186" s="101"/>
      <c r="F186" s="27"/>
      <c r="G186" s="26">
        <f t="shared" si="27"/>
        <v>0</v>
      </c>
      <c r="H186" s="32" t="str">
        <f t="shared" ref="H186:H187" si="29">IF(B186="Admissible",G186/$G$202,"")</f>
        <v/>
      </c>
      <c r="I186" s="76"/>
    </row>
    <row r="187" spans="1:9" ht="14.4" customHeight="1" x14ac:dyDescent="0.3">
      <c r="A187" s="69"/>
      <c r="B187" s="70"/>
      <c r="C187" s="22"/>
      <c r="D187" s="93" t="str">
        <f t="shared" si="28"/>
        <v/>
      </c>
      <c r="E187" s="90"/>
      <c r="F187" s="22"/>
      <c r="G187" s="26">
        <f t="shared" si="27"/>
        <v>0</v>
      </c>
      <c r="H187" s="32" t="str">
        <f t="shared" si="29"/>
        <v/>
      </c>
      <c r="I187" s="71"/>
    </row>
    <row r="188" spans="1:9" s="61" customFormat="1" ht="14.4" customHeight="1" x14ac:dyDescent="0.25">
      <c r="A188" s="137" t="s">
        <v>67</v>
      </c>
      <c r="B188" s="137"/>
      <c r="C188" s="25">
        <f>SUM(C189:C194)</f>
        <v>0</v>
      </c>
      <c r="D188" s="95" t="e">
        <f>SUM(D189:D194)</f>
        <v>#DIV/0!</v>
      </c>
      <c r="E188" s="99">
        <f>SUM(E189:E194)</f>
        <v>0</v>
      </c>
      <c r="F188" s="25"/>
      <c r="G188" s="25">
        <f>SUM(G189:G194)</f>
        <v>0</v>
      </c>
      <c r="H188" s="31" t="e">
        <f>SUM(H189:H194)</f>
        <v>#DIV/0!</v>
      </c>
      <c r="I188" s="65"/>
    </row>
    <row r="189" spans="1:9" ht="14.4" customHeight="1" x14ac:dyDescent="0.3">
      <c r="A189" s="77" t="s">
        <v>68</v>
      </c>
      <c r="B189" s="70" t="s">
        <v>51</v>
      </c>
      <c r="C189" s="22"/>
      <c r="D189" s="93" t="e">
        <f>IF(B189="Admissible",C189/$C$202,"")</f>
        <v>#DIV/0!</v>
      </c>
      <c r="E189" s="90"/>
      <c r="F189" s="22"/>
      <c r="G189" s="26">
        <f t="shared" si="27"/>
        <v>0</v>
      </c>
      <c r="H189" s="32" t="e">
        <f>IF(B189="Admissible",G189/$G$202,"")</f>
        <v>#DIV/0!</v>
      </c>
      <c r="I189" s="71"/>
    </row>
    <row r="190" spans="1:9" ht="14.4" customHeight="1" x14ac:dyDescent="0.3">
      <c r="A190" s="78" t="s">
        <v>69</v>
      </c>
      <c r="B190" s="70" t="s">
        <v>51</v>
      </c>
      <c r="C190" s="22"/>
      <c r="D190" s="93" t="e">
        <f>IF(B190="Admissible",C190/$C$202,"")</f>
        <v>#DIV/0!</v>
      </c>
      <c r="E190" s="90"/>
      <c r="F190" s="22"/>
      <c r="G190" s="26">
        <f>E190+F190</f>
        <v>0</v>
      </c>
      <c r="H190" s="32" t="e">
        <f>IF(B190="Admissible",G190/$G$202,"")</f>
        <v>#DIV/0!</v>
      </c>
      <c r="I190" s="71" t="s">
        <v>70</v>
      </c>
    </row>
    <row r="191" spans="1:9" ht="14.4" customHeight="1" x14ac:dyDescent="0.3">
      <c r="A191" s="69" t="s">
        <v>71</v>
      </c>
      <c r="B191" s="70" t="s">
        <v>51</v>
      </c>
      <c r="C191" s="22"/>
      <c r="D191" s="93" t="e">
        <f>IF(B191="Admissible",C191/$C$202,"")</f>
        <v>#DIV/0!</v>
      </c>
      <c r="E191" s="90"/>
      <c r="F191" s="22"/>
      <c r="G191" s="26">
        <f t="shared" si="27"/>
        <v>0</v>
      </c>
      <c r="H191" s="32" t="e">
        <f>IF(B191="Admissible",G191/$G$202,"")</f>
        <v>#DIV/0!</v>
      </c>
      <c r="I191" s="71" t="s">
        <v>72</v>
      </c>
    </row>
    <row r="192" spans="1:9" ht="14.4" customHeight="1" x14ac:dyDescent="0.3">
      <c r="A192" s="69" t="s">
        <v>73</v>
      </c>
      <c r="B192" s="70" t="s">
        <v>51</v>
      </c>
      <c r="C192" s="22"/>
      <c r="D192" s="93" t="e">
        <f>IF(B192="Admissible",C192/$C$202,"")</f>
        <v>#DIV/0!</v>
      </c>
      <c r="E192" s="90"/>
      <c r="F192" s="22"/>
      <c r="G192" s="26">
        <f t="shared" si="27"/>
        <v>0</v>
      </c>
      <c r="H192" s="32" t="e">
        <f>IF(B192="Admissible",G192/$G$202,"")</f>
        <v>#DIV/0!</v>
      </c>
      <c r="I192" s="71" t="s">
        <v>83</v>
      </c>
    </row>
    <row r="193" spans="1:9" ht="14.4" customHeight="1" x14ac:dyDescent="0.3">
      <c r="A193" s="69"/>
      <c r="B193" s="70"/>
      <c r="C193" s="22"/>
      <c r="D193" s="93" t="str">
        <f t="shared" ref="D193:D194" si="30">IF(B193="Admissible",C193/$C$202,"")</f>
        <v/>
      </c>
      <c r="E193" s="90"/>
      <c r="F193" s="22"/>
      <c r="G193" s="26">
        <f t="shared" si="27"/>
        <v>0</v>
      </c>
      <c r="H193" s="32" t="str">
        <f t="shared" ref="H193:H194" si="31">IF(B193="Admissible",G193/$G$202,"")</f>
        <v/>
      </c>
      <c r="I193" s="71"/>
    </row>
    <row r="194" spans="1:9" ht="14.4" customHeight="1" x14ac:dyDescent="0.3">
      <c r="A194" s="69"/>
      <c r="B194" s="70"/>
      <c r="C194" s="22"/>
      <c r="D194" s="93" t="str">
        <f t="shared" si="30"/>
        <v/>
      </c>
      <c r="E194" s="90"/>
      <c r="F194" s="22"/>
      <c r="G194" s="26">
        <f t="shared" si="27"/>
        <v>0</v>
      </c>
      <c r="H194" s="32" t="str">
        <f t="shared" si="31"/>
        <v/>
      </c>
      <c r="I194" s="71"/>
    </row>
    <row r="195" spans="1:9" s="61" customFormat="1" ht="14.4" customHeight="1" x14ac:dyDescent="0.3">
      <c r="A195" s="137" t="s">
        <v>75</v>
      </c>
      <c r="B195" s="137"/>
      <c r="C195" s="25">
        <f>SUM(C196:C199)</f>
        <v>0</v>
      </c>
      <c r="D195" s="119" t="e">
        <f t="shared" ref="D195:H195" si="32">SUM(D196:D199)</f>
        <v>#DIV/0!</v>
      </c>
      <c r="E195" s="25">
        <f t="shared" si="32"/>
        <v>0</v>
      </c>
      <c r="F195" s="25">
        <f t="shared" si="32"/>
        <v>0</v>
      </c>
      <c r="G195" s="25">
        <f t="shared" si="32"/>
        <v>0</v>
      </c>
      <c r="H195" s="25" t="e">
        <f t="shared" si="32"/>
        <v>#DIV/0!</v>
      </c>
      <c r="I195" s="66"/>
    </row>
    <row r="196" spans="1:9" ht="14.4" customHeight="1" x14ac:dyDescent="0.3">
      <c r="A196" s="69" t="s">
        <v>76</v>
      </c>
      <c r="B196" s="70" t="s">
        <v>51</v>
      </c>
      <c r="C196" s="22"/>
      <c r="D196" s="93" t="e">
        <f>IF(B196="Admissible",C196/$C$202,"")</f>
        <v>#DIV/0!</v>
      </c>
      <c r="E196" s="90"/>
      <c r="F196" s="22"/>
      <c r="G196" s="26">
        <f t="shared" si="27"/>
        <v>0</v>
      </c>
      <c r="H196" s="32" t="e">
        <f>IF(B196="Admissible",G196/$G$202,"")</f>
        <v>#DIV/0!</v>
      </c>
      <c r="I196" s="71" t="s">
        <v>77</v>
      </c>
    </row>
    <row r="197" spans="1:9" ht="14.4" customHeight="1" x14ac:dyDescent="0.25">
      <c r="A197" s="79" t="s">
        <v>78</v>
      </c>
      <c r="B197" s="75" t="s">
        <v>66</v>
      </c>
      <c r="C197" s="27"/>
      <c r="D197" s="93" t="str">
        <f t="shared" ref="D197:D199" si="33">IF(B197="Admissible",C197/$C$202,"")</f>
        <v/>
      </c>
      <c r="E197" s="101"/>
      <c r="F197" s="27"/>
      <c r="G197" s="26">
        <f t="shared" si="27"/>
        <v>0</v>
      </c>
      <c r="H197" s="32" t="str">
        <f t="shared" ref="H197:H199" si="34">IF(B197="Admissible",G197/$G$202,"")</f>
        <v/>
      </c>
      <c r="I197" s="76"/>
    </row>
    <row r="198" spans="1:9" ht="14.4" customHeight="1" x14ac:dyDescent="0.3">
      <c r="A198" s="69" t="s">
        <v>79</v>
      </c>
      <c r="B198" s="70" t="s">
        <v>51</v>
      </c>
      <c r="C198" s="22"/>
      <c r="D198" s="93" t="e">
        <f t="shared" si="33"/>
        <v>#DIV/0!</v>
      </c>
      <c r="E198" s="90"/>
      <c r="F198" s="22"/>
      <c r="G198" s="26">
        <f t="shared" si="27"/>
        <v>0</v>
      </c>
      <c r="H198" s="32" t="e">
        <f t="shared" si="34"/>
        <v>#DIV/0!</v>
      </c>
      <c r="I198" s="71"/>
    </row>
    <row r="199" spans="1:9" ht="14.4" customHeight="1" x14ac:dyDescent="0.3">
      <c r="A199" s="69"/>
      <c r="B199" s="70"/>
      <c r="C199" s="22"/>
      <c r="D199" s="93" t="str">
        <f t="shared" si="33"/>
        <v/>
      </c>
      <c r="E199" s="90"/>
      <c r="F199" s="22"/>
      <c r="G199" s="26">
        <f t="shared" si="27"/>
        <v>0</v>
      </c>
      <c r="H199" s="32" t="str">
        <f t="shared" si="34"/>
        <v/>
      </c>
      <c r="I199" s="117"/>
    </row>
    <row r="200" spans="1:9" ht="14.4" customHeight="1" x14ac:dyDescent="0.25">
      <c r="A200" s="138" t="s">
        <v>39</v>
      </c>
      <c r="B200" s="138"/>
      <c r="C200" s="25">
        <f>SUM(An2_Dép_Rém_Prévu,An2_Dép_Gest_Prévu,An2_Dép_Comm_Prévu,An2_Dép_Logis_Prévu,An2_Dép_Autre_Prévu)</f>
        <v>0</v>
      </c>
      <c r="D200" s="96"/>
      <c r="E200" s="102">
        <f>SUM(E170,E177,E183,E188,E195,)</f>
        <v>0</v>
      </c>
      <c r="F200" s="28"/>
      <c r="G200" s="25">
        <f>SUM(An2_Dép_Rém_Réel,An2_Dép_Gest_Réel,An2_Dép_Comm_Réel,An2_Dép_Logis_Réel,An2_Dép_Autre_Réel)</f>
        <v>0</v>
      </c>
      <c r="H200" s="33"/>
      <c r="I200" s="171"/>
    </row>
    <row r="201" spans="1:9" ht="14.4" customHeight="1" x14ac:dyDescent="0.25">
      <c r="A201" s="67"/>
      <c r="B201" s="67" t="s">
        <v>80</v>
      </c>
      <c r="C201" s="25">
        <f>SUMIF(B171:B198,"Non admissible",C171:C198)</f>
        <v>0</v>
      </c>
      <c r="D201" s="96"/>
      <c r="E201" s="102">
        <f>SUMIF(B171:B198,"Non admissible",E171:E198)</f>
        <v>0</v>
      </c>
      <c r="F201" s="28"/>
      <c r="G201" s="25">
        <f>SUMIF(B171:B198,"Non admissible",G171:G198)</f>
        <v>0</v>
      </c>
      <c r="H201" s="34"/>
      <c r="I201" s="171"/>
    </row>
    <row r="202" spans="1:9" ht="14.4" customHeight="1" x14ac:dyDescent="0.25">
      <c r="A202" s="143" t="s">
        <v>81</v>
      </c>
      <c r="B202" s="143"/>
      <c r="C202" s="112">
        <f>SUMIF(B171:B198,"Admissible",C171:C198)</f>
        <v>0</v>
      </c>
      <c r="D202" s="113" t="e">
        <f>SUM(D170,D177,D183,D188,D195)</f>
        <v>#DIV/0!</v>
      </c>
      <c r="E202" s="114"/>
      <c r="F202" s="115"/>
      <c r="G202" s="112">
        <f>SUMIF(B171:B198,"Admissible",G171:G198)</f>
        <v>0</v>
      </c>
      <c r="H202" s="116" t="e">
        <f>SUM(H170,H177,H183,H188,H195)</f>
        <v>#DIV/0!</v>
      </c>
      <c r="I202" s="171"/>
    </row>
    <row r="203" spans="1:9" ht="13.8" customHeight="1" x14ac:dyDescent="0.25">
      <c r="A203" s="144" t="s">
        <v>84</v>
      </c>
      <c r="B203" s="144"/>
      <c r="C203" s="140" t="s">
        <v>8</v>
      </c>
      <c r="D203" s="141"/>
      <c r="E203" s="142" t="s">
        <v>9</v>
      </c>
      <c r="F203" s="140"/>
      <c r="G203" s="140"/>
      <c r="H203" s="140"/>
      <c r="I203" s="144" t="s">
        <v>43</v>
      </c>
    </row>
    <row r="204" spans="1:9" ht="14.4" customHeight="1" x14ac:dyDescent="0.25">
      <c r="A204" s="144"/>
      <c r="B204" s="144"/>
      <c r="C204" s="148" t="s">
        <v>19</v>
      </c>
      <c r="D204" s="149"/>
      <c r="E204" s="150" t="s">
        <v>20</v>
      </c>
      <c r="F204" s="151"/>
      <c r="G204" s="151"/>
      <c r="H204" s="151"/>
      <c r="I204" s="144"/>
    </row>
    <row r="205" spans="1:9" ht="25.2" customHeight="1" x14ac:dyDescent="0.25">
      <c r="A205" s="144"/>
      <c r="B205" s="56" t="s">
        <v>44</v>
      </c>
      <c r="C205" s="56" t="s">
        <v>21</v>
      </c>
      <c r="D205" s="91" t="s">
        <v>45</v>
      </c>
      <c r="E205" s="98" t="s">
        <v>46</v>
      </c>
      <c r="F205" s="57" t="s">
        <v>47</v>
      </c>
      <c r="G205" s="57" t="s">
        <v>48</v>
      </c>
      <c r="H205" s="57" t="s">
        <v>45</v>
      </c>
      <c r="I205" s="144"/>
    </row>
    <row r="206" spans="1:9" s="61" customFormat="1" ht="14.4" customHeight="1" x14ac:dyDescent="0.25">
      <c r="A206" s="59" t="s">
        <v>49</v>
      </c>
      <c r="B206" s="59"/>
      <c r="C206" s="25">
        <f>SUM(C207:C212)</f>
        <v>0</v>
      </c>
      <c r="D206" s="104" t="e">
        <f>SUM(D207:D210)</f>
        <v>#DIV/0!</v>
      </c>
      <c r="E206" s="99">
        <f>SUM(E207:E210)</f>
        <v>0</v>
      </c>
      <c r="F206" s="25"/>
      <c r="G206" s="25">
        <f>SUM(G207:G210)</f>
        <v>0</v>
      </c>
      <c r="H206" s="31" t="e">
        <f>SUM(H207:H210)</f>
        <v>#DIV/0!</v>
      </c>
      <c r="I206" s="60"/>
    </row>
    <row r="207" spans="1:9" ht="14.4" customHeight="1" x14ac:dyDescent="0.3">
      <c r="A207" s="69" t="s">
        <v>50</v>
      </c>
      <c r="B207" s="70" t="s">
        <v>51</v>
      </c>
      <c r="C207" s="22"/>
      <c r="D207" s="93" t="e">
        <f>IF(B207="Admissible",C207/$C$238,"")</f>
        <v>#DIV/0!</v>
      </c>
      <c r="E207" s="90"/>
      <c r="F207" s="22"/>
      <c r="G207" s="36">
        <f t="shared" ref="G207:G235" si="35">E207+F207</f>
        <v>0</v>
      </c>
      <c r="H207" s="32" t="e">
        <f>IF(B207="Admissible",G207/$G$238,"")</f>
        <v>#DIV/0!</v>
      </c>
      <c r="I207" s="71" t="s">
        <v>52</v>
      </c>
    </row>
    <row r="208" spans="1:9" ht="14.4" customHeight="1" x14ac:dyDescent="0.3">
      <c r="A208" s="69" t="s">
        <v>53</v>
      </c>
      <c r="B208" s="70" t="s">
        <v>51</v>
      </c>
      <c r="C208" s="22"/>
      <c r="D208" s="93" t="e">
        <f t="shared" ref="D208:D235" si="36">IF(B208="Admissible",C208/$C$238,"")</f>
        <v>#DIV/0!</v>
      </c>
      <c r="E208" s="90"/>
      <c r="F208" s="22"/>
      <c r="G208" s="36">
        <f t="shared" si="35"/>
        <v>0</v>
      </c>
      <c r="H208" s="32" t="e">
        <f t="shared" ref="H208:H235" si="37">IF(B208="Admissible",G208/$G$238,"")</f>
        <v>#DIV/0!</v>
      </c>
      <c r="I208" s="71" t="s">
        <v>54</v>
      </c>
    </row>
    <row r="209" spans="1:9" ht="14.4" customHeight="1" x14ac:dyDescent="0.3">
      <c r="A209" s="69" t="s">
        <v>55</v>
      </c>
      <c r="B209" s="70" t="s">
        <v>51</v>
      </c>
      <c r="C209" s="22"/>
      <c r="D209" s="93" t="e">
        <f t="shared" si="36"/>
        <v>#DIV/0!</v>
      </c>
      <c r="E209" s="90"/>
      <c r="F209" s="22"/>
      <c r="G209" s="36">
        <f t="shared" si="35"/>
        <v>0</v>
      </c>
      <c r="H209" s="32" t="e">
        <f t="shared" si="37"/>
        <v>#DIV/0!</v>
      </c>
      <c r="I209" s="71" t="s">
        <v>54</v>
      </c>
    </row>
    <row r="210" spans="1:9" ht="14.4" customHeight="1" x14ac:dyDescent="0.3">
      <c r="A210" s="69" t="s">
        <v>56</v>
      </c>
      <c r="B210" s="70" t="s">
        <v>51</v>
      </c>
      <c r="C210" s="22"/>
      <c r="D210" s="93" t="e">
        <f t="shared" si="36"/>
        <v>#DIV/0!</v>
      </c>
      <c r="E210" s="90"/>
      <c r="F210" s="22"/>
      <c r="G210" s="36">
        <f t="shared" si="35"/>
        <v>0</v>
      </c>
      <c r="H210" s="32" t="e">
        <f t="shared" si="37"/>
        <v>#DIV/0!</v>
      </c>
      <c r="I210" s="71" t="s">
        <v>54</v>
      </c>
    </row>
    <row r="211" spans="1:9" ht="14.4" customHeight="1" x14ac:dyDescent="0.3">
      <c r="A211" s="69"/>
      <c r="B211" s="70"/>
      <c r="C211" s="22"/>
      <c r="D211" s="93"/>
      <c r="E211" s="90"/>
      <c r="F211" s="22"/>
      <c r="G211" s="36"/>
      <c r="H211" s="32"/>
      <c r="I211" s="71"/>
    </row>
    <row r="212" spans="1:9" ht="14.4" customHeight="1" x14ac:dyDescent="0.3">
      <c r="A212" s="69"/>
      <c r="B212" s="70"/>
      <c r="C212" s="22"/>
      <c r="D212" s="93"/>
      <c r="E212" s="90"/>
      <c r="F212" s="22"/>
      <c r="G212" s="36"/>
      <c r="H212" s="32"/>
      <c r="I212" s="71"/>
    </row>
    <row r="213" spans="1:9" s="61" customFormat="1" ht="14.4" customHeight="1" x14ac:dyDescent="0.25">
      <c r="A213" s="137" t="s">
        <v>57</v>
      </c>
      <c r="B213" s="137"/>
      <c r="C213" s="62">
        <f>SUM(C214:C218)</f>
        <v>0</v>
      </c>
      <c r="D213" s="92" t="e">
        <f>SUM(D214:D218)</f>
        <v>#DIV/0!</v>
      </c>
      <c r="E213" s="100">
        <f>SUM(E214:E218)</f>
        <v>0</v>
      </c>
      <c r="F213" s="59"/>
      <c r="G213" s="62">
        <f>SUM(G214:G218)</f>
        <v>0</v>
      </c>
      <c r="H213" s="68" t="e">
        <f>SUM(H214:H218)</f>
        <v>#DIV/0!</v>
      </c>
      <c r="I213" s="63"/>
    </row>
    <row r="214" spans="1:9" ht="14.4" customHeight="1" x14ac:dyDescent="0.3">
      <c r="A214" s="69" t="s">
        <v>58</v>
      </c>
      <c r="B214" s="70" t="s">
        <v>51</v>
      </c>
      <c r="C214" s="22"/>
      <c r="D214" s="93" t="e">
        <f t="shared" si="36"/>
        <v>#DIV/0!</v>
      </c>
      <c r="E214" s="90"/>
      <c r="F214" s="22"/>
      <c r="G214" s="36">
        <f t="shared" si="35"/>
        <v>0</v>
      </c>
      <c r="H214" s="32" t="e">
        <f t="shared" si="37"/>
        <v>#DIV/0!</v>
      </c>
      <c r="I214" s="71" t="s">
        <v>54</v>
      </c>
    </row>
    <row r="215" spans="1:9" ht="14.4" customHeight="1" x14ac:dyDescent="0.3">
      <c r="A215" s="69" t="s">
        <v>59</v>
      </c>
      <c r="B215" s="70" t="s">
        <v>51</v>
      </c>
      <c r="C215" s="22"/>
      <c r="D215" s="93" t="e">
        <f t="shared" si="36"/>
        <v>#DIV/0!</v>
      </c>
      <c r="E215" s="90"/>
      <c r="F215" s="22"/>
      <c r="G215" s="36">
        <f t="shared" si="35"/>
        <v>0</v>
      </c>
      <c r="H215" s="32" t="e">
        <f t="shared" si="37"/>
        <v>#DIV/0!</v>
      </c>
      <c r="I215" s="72"/>
    </row>
    <row r="216" spans="1:9" ht="14.4" customHeight="1" x14ac:dyDescent="0.3">
      <c r="A216" s="69" t="s">
        <v>60</v>
      </c>
      <c r="B216" s="70" t="s">
        <v>51</v>
      </c>
      <c r="C216" s="22"/>
      <c r="D216" s="93" t="e">
        <f t="shared" si="36"/>
        <v>#DIV/0!</v>
      </c>
      <c r="E216" s="90"/>
      <c r="F216" s="22"/>
      <c r="G216" s="36">
        <f t="shared" si="35"/>
        <v>0</v>
      </c>
      <c r="H216" s="32" t="e">
        <f t="shared" si="37"/>
        <v>#DIV/0!</v>
      </c>
      <c r="I216" s="71"/>
    </row>
    <row r="217" spans="1:9" ht="14.4" customHeight="1" x14ac:dyDescent="0.3">
      <c r="A217" s="69"/>
      <c r="B217" s="70"/>
      <c r="C217" s="22"/>
      <c r="D217" s="93" t="str">
        <f t="shared" si="36"/>
        <v/>
      </c>
      <c r="E217" s="90"/>
      <c r="F217" s="22"/>
      <c r="G217" s="36">
        <f t="shared" si="35"/>
        <v>0</v>
      </c>
      <c r="H217" s="32" t="str">
        <f t="shared" si="37"/>
        <v/>
      </c>
      <c r="I217" s="71"/>
    </row>
    <row r="218" spans="1:9" ht="14.4" customHeight="1" x14ac:dyDescent="0.3">
      <c r="A218" s="69"/>
      <c r="B218" s="70"/>
      <c r="C218" s="22"/>
      <c r="D218" s="93" t="str">
        <f t="shared" si="36"/>
        <v/>
      </c>
      <c r="E218" s="90"/>
      <c r="F218" s="22"/>
      <c r="G218" s="36">
        <f t="shared" si="35"/>
        <v>0</v>
      </c>
      <c r="H218" s="32" t="str">
        <f t="shared" si="37"/>
        <v/>
      </c>
      <c r="I218" s="71"/>
    </row>
    <row r="219" spans="1:9" s="61" customFormat="1" ht="14.4" customHeight="1" x14ac:dyDescent="0.25">
      <c r="A219" s="137" t="s">
        <v>61</v>
      </c>
      <c r="B219" s="137"/>
      <c r="C219" s="62">
        <f>SUM(C220:C223)</f>
        <v>0</v>
      </c>
      <c r="D219" s="92" t="e">
        <f>SUM(D220:D223)</f>
        <v>#DIV/0!</v>
      </c>
      <c r="E219" s="100">
        <f>SUM(E220:E223)</f>
        <v>0</v>
      </c>
      <c r="F219" s="59"/>
      <c r="G219" s="62">
        <f>SUM(G220:G223)</f>
        <v>0</v>
      </c>
      <c r="H219" s="68" t="e">
        <f>SUM(H220:H223)</f>
        <v>#DIV/0!</v>
      </c>
      <c r="I219" s="63"/>
    </row>
    <row r="220" spans="1:9" ht="14.4" customHeight="1" x14ac:dyDescent="0.3">
      <c r="A220" s="69" t="s">
        <v>62</v>
      </c>
      <c r="B220" s="70" t="s">
        <v>51</v>
      </c>
      <c r="C220" s="22"/>
      <c r="D220" s="93" t="e">
        <f t="shared" si="36"/>
        <v>#DIV/0!</v>
      </c>
      <c r="E220" s="90"/>
      <c r="F220" s="22"/>
      <c r="G220" s="36">
        <f t="shared" si="35"/>
        <v>0</v>
      </c>
      <c r="H220" s="32" t="e">
        <f t="shared" si="37"/>
        <v>#DIV/0!</v>
      </c>
      <c r="I220" s="71" t="s">
        <v>63</v>
      </c>
    </row>
    <row r="221" spans="1:9" ht="14.4" customHeight="1" x14ac:dyDescent="0.3">
      <c r="A221" s="73" t="s">
        <v>64</v>
      </c>
      <c r="B221" s="70" t="s">
        <v>51</v>
      </c>
      <c r="C221" s="22"/>
      <c r="D221" s="93" t="e">
        <f t="shared" si="36"/>
        <v>#DIV/0!</v>
      </c>
      <c r="E221" s="90"/>
      <c r="F221" s="22"/>
      <c r="G221" s="36">
        <f t="shared" si="35"/>
        <v>0</v>
      </c>
      <c r="H221" s="32" t="e">
        <f t="shared" si="37"/>
        <v>#DIV/0!</v>
      </c>
      <c r="I221" s="71"/>
    </row>
    <row r="222" spans="1:9" s="64" customFormat="1" ht="14.4" customHeight="1" x14ac:dyDescent="0.25">
      <c r="A222" s="74" t="s">
        <v>65</v>
      </c>
      <c r="B222" s="75" t="s">
        <v>66</v>
      </c>
      <c r="C222" s="80"/>
      <c r="D222" s="93" t="str">
        <f t="shared" si="36"/>
        <v/>
      </c>
      <c r="E222" s="101"/>
      <c r="F222" s="27"/>
      <c r="G222" s="36">
        <f t="shared" si="35"/>
        <v>0</v>
      </c>
      <c r="H222" s="32" t="str">
        <f t="shared" si="37"/>
        <v/>
      </c>
      <c r="I222" s="76"/>
    </row>
    <row r="223" spans="1:9" ht="14.4" customHeight="1" x14ac:dyDescent="0.3">
      <c r="A223" s="69"/>
      <c r="B223" s="70"/>
      <c r="C223" s="27"/>
      <c r="D223" s="93" t="str">
        <f t="shared" si="36"/>
        <v/>
      </c>
      <c r="E223" s="90"/>
      <c r="F223" s="22"/>
      <c r="G223" s="36">
        <f t="shared" si="35"/>
        <v>0</v>
      </c>
      <c r="H223" s="32" t="str">
        <f t="shared" si="37"/>
        <v/>
      </c>
      <c r="I223" s="71"/>
    </row>
    <row r="224" spans="1:9" s="61" customFormat="1" ht="14.4" customHeight="1" x14ac:dyDescent="0.25">
      <c r="A224" s="137" t="s">
        <v>67</v>
      </c>
      <c r="B224" s="137"/>
      <c r="C224" s="25">
        <f>SUM(C225:C230)</f>
        <v>0</v>
      </c>
      <c r="D224" s="92" t="e">
        <f>SUM(D225:D230)</f>
        <v>#DIV/0!</v>
      </c>
      <c r="E224" s="99">
        <f>SUM(E225:E230)</f>
        <v>0</v>
      </c>
      <c r="F224" s="25"/>
      <c r="G224" s="25">
        <f>SUM(G225:G230)</f>
        <v>0</v>
      </c>
      <c r="H224" s="68" t="e">
        <f>SUM(H225:H230)</f>
        <v>#DIV/0!</v>
      </c>
      <c r="I224" s="65"/>
    </row>
    <row r="225" spans="1:9" ht="14.4" customHeight="1" x14ac:dyDescent="0.3">
      <c r="A225" s="77" t="s">
        <v>68</v>
      </c>
      <c r="B225" s="70" t="s">
        <v>51</v>
      </c>
      <c r="C225" s="22"/>
      <c r="D225" s="93" t="e">
        <f t="shared" si="36"/>
        <v>#DIV/0!</v>
      </c>
      <c r="E225" s="90"/>
      <c r="F225" s="22"/>
      <c r="G225" s="36">
        <f t="shared" si="35"/>
        <v>0</v>
      </c>
      <c r="H225" s="32" t="e">
        <f t="shared" si="37"/>
        <v>#DIV/0!</v>
      </c>
      <c r="I225" s="71"/>
    </row>
    <row r="226" spans="1:9" ht="14.4" customHeight="1" x14ac:dyDescent="0.3">
      <c r="A226" s="78" t="s">
        <v>69</v>
      </c>
      <c r="B226" s="70" t="s">
        <v>51</v>
      </c>
      <c r="C226" s="22"/>
      <c r="D226" s="93" t="e">
        <f t="shared" si="36"/>
        <v>#DIV/0!</v>
      </c>
      <c r="E226" s="90"/>
      <c r="F226" s="22"/>
      <c r="G226" s="36">
        <f t="shared" si="35"/>
        <v>0</v>
      </c>
      <c r="H226" s="32" t="e">
        <f t="shared" si="37"/>
        <v>#DIV/0!</v>
      </c>
      <c r="I226" s="71" t="s">
        <v>70</v>
      </c>
    </row>
    <row r="227" spans="1:9" ht="14.4" customHeight="1" x14ac:dyDescent="0.3">
      <c r="A227" s="69" t="s">
        <v>71</v>
      </c>
      <c r="B227" s="70" t="s">
        <v>51</v>
      </c>
      <c r="C227" s="22"/>
      <c r="D227" s="93" t="e">
        <f t="shared" si="36"/>
        <v>#DIV/0!</v>
      </c>
      <c r="E227" s="90"/>
      <c r="F227" s="22"/>
      <c r="G227" s="36">
        <f t="shared" si="35"/>
        <v>0</v>
      </c>
      <c r="H227" s="32" t="e">
        <f t="shared" si="37"/>
        <v>#DIV/0!</v>
      </c>
      <c r="I227" s="71" t="s">
        <v>72</v>
      </c>
    </row>
    <row r="228" spans="1:9" ht="14.4" customHeight="1" x14ac:dyDescent="0.3">
      <c r="A228" s="69" t="s">
        <v>73</v>
      </c>
      <c r="B228" s="70" t="s">
        <v>51</v>
      </c>
      <c r="C228" s="22"/>
      <c r="D228" s="93" t="e">
        <f t="shared" si="36"/>
        <v>#DIV/0!</v>
      </c>
      <c r="E228" s="90"/>
      <c r="F228" s="22"/>
      <c r="G228" s="36">
        <f t="shared" si="35"/>
        <v>0</v>
      </c>
      <c r="H228" s="32" t="e">
        <f t="shared" si="37"/>
        <v>#DIV/0!</v>
      </c>
      <c r="I228" s="71" t="s">
        <v>85</v>
      </c>
    </row>
    <row r="229" spans="1:9" ht="14.4" customHeight="1" x14ac:dyDescent="0.3">
      <c r="A229" s="69"/>
      <c r="B229" s="70"/>
      <c r="C229" s="22"/>
      <c r="D229" s="93" t="str">
        <f t="shared" si="36"/>
        <v/>
      </c>
      <c r="E229" s="90"/>
      <c r="F229" s="22"/>
      <c r="G229" s="36">
        <f t="shared" si="35"/>
        <v>0</v>
      </c>
      <c r="H229" s="32" t="str">
        <f t="shared" si="37"/>
        <v/>
      </c>
      <c r="I229" s="71"/>
    </row>
    <row r="230" spans="1:9" ht="14.4" customHeight="1" x14ac:dyDescent="0.3">
      <c r="A230" s="69"/>
      <c r="B230" s="70"/>
      <c r="C230" s="22"/>
      <c r="D230" s="93" t="str">
        <f t="shared" si="36"/>
        <v/>
      </c>
      <c r="E230" s="90"/>
      <c r="F230" s="22"/>
      <c r="G230" s="36">
        <f t="shared" si="35"/>
        <v>0</v>
      </c>
      <c r="H230" s="32" t="str">
        <f t="shared" si="37"/>
        <v/>
      </c>
      <c r="I230" s="71"/>
    </row>
    <row r="231" spans="1:9" s="61" customFormat="1" ht="14.4" customHeight="1" x14ac:dyDescent="0.3">
      <c r="A231" s="137" t="s">
        <v>75</v>
      </c>
      <c r="B231" s="137"/>
      <c r="C231" s="25">
        <f>SUM(C232:C234)</f>
        <v>0</v>
      </c>
      <c r="D231" s="92" t="e">
        <f>SUM(D232:D234)</f>
        <v>#DIV/0!</v>
      </c>
      <c r="E231" s="99">
        <f>SUM(E232:E234)</f>
        <v>0</v>
      </c>
      <c r="F231" s="25"/>
      <c r="G231" s="25">
        <f>SUM(G232:G234)</f>
        <v>0</v>
      </c>
      <c r="H231" s="68" t="e">
        <f>SUM(H232:H234)</f>
        <v>#DIV/0!</v>
      </c>
      <c r="I231" s="66"/>
    </row>
    <row r="232" spans="1:9" ht="14.4" customHeight="1" x14ac:dyDescent="0.3">
      <c r="A232" s="69" t="s">
        <v>76</v>
      </c>
      <c r="B232" s="70" t="s">
        <v>51</v>
      </c>
      <c r="C232" s="22"/>
      <c r="D232" s="93" t="e">
        <f t="shared" si="36"/>
        <v>#DIV/0!</v>
      </c>
      <c r="E232" s="90"/>
      <c r="F232" s="22"/>
      <c r="G232" s="36">
        <f t="shared" si="35"/>
        <v>0</v>
      </c>
      <c r="H232" s="32" t="e">
        <f t="shared" si="37"/>
        <v>#DIV/0!</v>
      </c>
      <c r="I232" s="71" t="s">
        <v>77</v>
      </c>
    </row>
    <row r="233" spans="1:9" ht="14.4" customHeight="1" x14ac:dyDescent="0.25">
      <c r="A233" s="79" t="s">
        <v>78</v>
      </c>
      <c r="B233" s="75" t="s">
        <v>66</v>
      </c>
      <c r="C233" s="27"/>
      <c r="D233" s="93" t="str">
        <f t="shared" si="36"/>
        <v/>
      </c>
      <c r="E233" s="101"/>
      <c r="F233" s="27"/>
      <c r="G233" s="36">
        <f t="shared" si="35"/>
        <v>0</v>
      </c>
      <c r="H233" s="32" t="str">
        <f t="shared" si="37"/>
        <v/>
      </c>
      <c r="I233" s="76"/>
    </row>
    <row r="234" spans="1:9" ht="14.4" customHeight="1" x14ac:dyDescent="0.3">
      <c r="A234" s="69" t="s">
        <v>79</v>
      </c>
      <c r="B234" s="70" t="s">
        <v>51</v>
      </c>
      <c r="C234" s="22"/>
      <c r="D234" s="93" t="e">
        <f t="shared" si="36"/>
        <v>#DIV/0!</v>
      </c>
      <c r="E234" s="90"/>
      <c r="F234" s="22"/>
      <c r="G234" s="36">
        <f t="shared" si="35"/>
        <v>0</v>
      </c>
      <c r="H234" s="32" t="e">
        <f t="shared" si="37"/>
        <v>#DIV/0!</v>
      </c>
      <c r="I234" s="71"/>
    </row>
    <row r="235" spans="1:9" ht="14.4" customHeight="1" x14ac:dyDescent="0.3">
      <c r="A235" s="69"/>
      <c r="B235" s="70"/>
      <c r="C235" s="22"/>
      <c r="D235" s="93" t="str">
        <f t="shared" si="36"/>
        <v/>
      </c>
      <c r="E235" s="90"/>
      <c r="F235" s="22"/>
      <c r="G235" s="36">
        <f t="shared" si="35"/>
        <v>0</v>
      </c>
      <c r="H235" s="32" t="str">
        <f t="shared" si="37"/>
        <v/>
      </c>
      <c r="I235" s="117"/>
    </row>
    <row r="236" spans="1:9" ht="14.4" customHeight="1" x14ac:dyDescent="0.25">
      <c r="A236" s="138" t="s">
        <v>39</v>
      </c>
      <c r="B236" s="138"/>
      <c r="C236" s="25">
        <f>SUM(An3_Dép_Rém_Prévu,An3_Dép_Gest_Prévu,An3_Dép_Comm_Prévu,An3_Dép_Logis_Prévu,An3_Dép_Autre_Prévu)</f>
        <v>0</v>
      </c>
      <c r="D236" s="96"/>
      <c r="E236" s="102">
        <f>SUM(E206,E213,E219,E224,E231,)</f>
        <v>0</v>
      </c>
      <c r="F236" s="28"/>
      <c r="G236" s="25">
        <f>SUM(An3_Dép_Rém_Réel,An3_Dép_Gest_Réel,An3_Dép_Comm_Réel,An3_Dép_Logis_Réel,An3_Dép_Autre_Réel)</f>
        <v>0</v>
      </c>
      <c r="H236" s="33"/>
      <c r="I236" s="171"/>
    </row>
    <row r="237" spans="1:9" ht="14.4" customHeight="1" x14ac:dyDescent="0.25">
      <c r="A237" s="67"/>
      <c r="B237" s="67" t="s">
        <v>80</v>
      </c>
      <c r="C237" s="25">
        <f>SUMIF(B207:B234,"Non admissible",C207:C234)</f>
        <v>0</v>
      </c>
      <c r="D237" s="96"/>
      <c r="E237" s="102">
        <f>SUMIF(B207:B234,"Non admissible",E207:E234)</f>
        <v>0</v>
      </c>
      <c r="F237" s="28"/>
      <c r="G237" s="25">
        <f>SUMIF(B207:B234,"Non admissible",G207:G234)</f>
        <v>0</v>
      </c>
      <c r="H237" s="34"/>
      <c r="I237" s="171"/>
    </row>
    <row r="238" spans="1:9" ht="14.4" customHeight="1" x14ac:dyDescent="0.25">
      <c r="A238" s="139" t="s">
        <v>81</v>
      </c>
      <c r="B238" s="139"/>
      <c r="C238" s="29">
        <f>SUMIF(B207:B234,"Admissible",C207:C234)</f>
        <v>0</v>
      </c>
      <c r="D238" s="97" t="e">
        <f>SUM(D206,D213,D219,D224,D231)</f>
        <v>#DIV/0!</v>
      </c>
      <c r="E238" s="103"/>
      <c r="F238" s="30"/>
      <c r="G238" s="29">
        <f>SUMIF(B207:B234,"Admissible",G207:G234)</f>
        <v>0</v>
      </c>
      <c r="H238" s="35" t="e">
        <f>SUM(H206,H213,H219,H224,H231)</f>
        <v>#DIV/0!</v>
      </c>
      <c r="I238" s="171"/>
    </row>
  </sheetData>
  <sheetProtection selectLockedCells="1"/>
  <protectedRanges>
    <protectedRange sqref="C19:C22 C2:E4 C24:E24 C31:C32 A10:A11 C6:E11" name="Plage9"/>
    <protectedRange sqref="C37 E37:F37 C71 E71:F71 C104 E104:F104 H37:I61 H71:I95 H104:I128" name="Plage1"/>
    <protectedRange sqref="A38:C61 G50 G42 D76 D84 G76 G84 D109 D117 G109 G117 E38:F61 D92 E72:F95 G92 A72:C95 A105:C128 D125 E105:F128 G125" name="Plage2"/>
    <protectedRange sqref="G148:G151 G171:G176 G184:G187 G207:G212 G220:G223 C206:G206 G135:G140 G142:G146 G153:G158 G160:G163 G178:G182 G189:G194 G196:G199 G232:G235 G225:G230 G214:G218 C134:H134 C170:H170" name="Plage5"/>
    <protectedRange sqref="A135:C163 D141 D147 D152 D177 D183 D188 A171:C199 A207:B235 C207:C221 C223:C235 E171:E176 E178:E182 D213 D219 D224 D231 D159:H159 D195:H195" name="Plage6"/>
    <protectedRange sqref="E207:F235 F171:F176 E183:F194 F178:F182 G152 G147 G141 G188 G183 E177:G177 G213:H213 G219:H219 G224:H224 G231:H231 E135:F158 E160:F163 E196:F199" name="Plage7"/>
    <protectedRange sqref="C13:C16" name="Plage9_1"/>
  </protectedRanges>
  <mergeCells count="241">
    <mergeCell ref="A9:F9"/>
    <mergeCell ref="A12:F12"/>
    <mergeCell ref="A14:F16"/>
    <mergeCell ref="A10:C10"/>
    <mergeCell ref="D10:F10"/>
    <mergeCell ref="A11:C11"/>
    <mergeCell ref="D11:F11"/>
    <mergeCell ref="H3:I25"/>
    <mergeCell ref="A238:B238"/>
    <mergeCell ref="I200:I202"/>
    <mergeCell ref="I236:I238"/>
    <mergeCell ref="H129:I129"/>
    <mergeCell ref="B203:B204"/>
    <mergeCell ref="I203:I205"/>
    <mergeCell ref="C204:D204"/>
    <mergeCell ref="E204:H204"/>
    <mergeCell ref="A213:B213"/>
    <mergeCell ref="A219:B219"/>
    <mergeCell ref="A224:B224"/>
    <mergeCell ref="A231:B231"/>
    <mergeCell ref="A236:B236"/>
    <mergeCell ref="A167:A169"/>
    <mergeCell ref="B167:B168"/>
    <mergeCell ref="I167:I169"/>
    <mergeCell ref="C168:D168"/>
    <mergeCell ref="E168:H168"/>
    <mergeCell ref="A177:B177"/>
    <mergeCell ref="A85:B85"/>
    <mergeCell ref="A86:B86"/>
    <mergeCell ref="A87:B87"/>
    <mergeCell ref="A90:B90"/>
    <mergeCell ref="A91:B91"/>
    <mergeCell ref="A92:B92"/>
    <mergeCell ref="A93:B93"/>
    <mergeCell ref="A95:B95"/>
    <mergeCell ref="B131:B132"/>
    <mergeCell ref="A120:B120"/>
    <mergeCell ref="A123:B123"/>
    <mergeCell ref="A124:B124"/>
    <mergeCell ref="A125:B125"/>
    <mergeCell ref="A126:B126"/>
    <mergeCell ref="A128:B128"/>
    <mergeCell ref="A129:B129"/>
    <mergeCell ref="A131:A133"/>
    <mergeCell ref="A118:B118"/>
    <mergeCell ref="A119:B119"/>
    <mergeCell ref="A104:B104"/>
    <mergeCell ref="A117:B117"/>
    <mergeCell ref="A38:B38"/>
    <mergeCell ref="A39:B39"/>
    <mergeCell ref="A42:B42"/>
    <mergeCell ref="A50:B50"/>
    <mergeCell ref="A51:B51"/>
    <mergeCell ref="A52:B52"/>
    <mergeCell ref="F35:G35"/>
    <mergeCell ref="C34:E34"/>
    <mergeCell ref="C35:E35"/>
    <mergeCell ref="F34:G34"/>
    <mergeCell ref="A41:B41"/>
    <mergeCell ref="A43:B43"/>
    <mergeCell ref="A44:B44"/>
    <mergeCell ref="A45:B45"/>
    <mergeCell ref="A46:B46"/>
    <mergeCell ref="A48:B48"/>
    <mergeCell ref="A49:B49"/>
    <mergeCell ref="H82:I82"/>
    <mergeCell ref="H78:I78"/>
    <mergeCell ref="H79:I79"/>
    <mergeCell ref="C18:D18"/>
    <mergeCell ref="E18:F18"/>
    <mergeCell ref="C2:F2"/>
    <mergeCell ref="C3:F3"/>
    <mergeCell ref="A1:F1"/>
    <mergeCell ref="A3:B3"/>
    <mergeCell ref="A4:B4"/>
    <mergeCell ref="A2:B2"/>
    <mergeCell ref="A18:B19"/>
    <mergeCell ref="B6:F6"/>
    <mergeCell ref="B7:C7"/>
    <mergeCell ref="E7:F7"/>
    <mergeCell ref="A5:F5"/>
    <mergeCell ref="A20:B20"/>
    <mergeCell ref="A21:B21"/>
    <mergeCell ref="A22:B22"/>
    <mergeCell ref="A23:B23"/>
    <mergeCell ref="A24:B24"/>
    <mergeCell ref="A34:B36"/>
    <mergeCell ref="A37:B37"/>
    <mergeCell ref="A80:B80"/>
    <mergeCell ref="H80:I80"/>
    <mergeCell ref="A94:B94"/>
    <mergeCell ref="H37:I37"/>
    <mergeCell ref="H38:I38"/>
    <mergeCell ref="H34:I36"/>
    <mergeCell ref="H83:I83"/>
    <mergeCell ref="H39:I39"/>
    <mergeCell ref="H41:I41"/>
    <mergeCell ref="H68:I70"/>
    <mergeCell ref="H42:I42"/>
    <mergeCell ref="H43:I43"/>
    <mergeCell ref="H44:I44"/>
    <mergeCell ref="H45:I45"/>
    <mergeCell ref="H46:I46"/>
    <mergeCell ref="H48:I48"/>
    <mergeCell ref="H49:I49"/>
    <mergeCell ref="H71:I71"/>
    <mergeCell ref="H50:I50"/>
    <mergeCell ref="H51:I51"/>
    <mergeCell ref="H52:I52"/>
    <mergeCell ref="H53:I53"/>
    <mergeCell ref="H56:I56"/>
    <mergeCell ref="H57:I57"/>
    <mergeCell ref="C69:E69"/>
    <mergeCell ref="F69:G69"/>
    <mergeCell ref="H72:I72"/>
    <mergeCell ref="H81:I81"/>
    <mergeCell ref="C101:E101"/>
    <mergeCell ref="F101:G101"/>
    <mergeCell ref="A101:B103"/>
    <mergeCell ref="A68:B70"/>
    <mergeCell ref="A71:B71"/>
    <mergeCell ref="A76:B76"/>
    <mergeCell ref="A84:B84"/>
    <mergeCell ref="A96:B96"/>
    <mergeCell ref="A72:B72"/>
    <mergeCell ref="A73:B73"/>
    <mergeCell ref="A75:B75"/>
    <mergeCell ref="A77:B77"/>
    <mergeCell ref="A78:B78"/>
    <mergeCell ref="A79:B79"/>
    <mergeCell ref="A81:B81"/>
    <mergeCell ref="A82:B82"/>
    <mergeCell ref="A83:B83"/>
    <mergeCell ref="C102:E102"/>
    <mergeCell ref="F102:G102"/>
    <mergeCell ref="H96:I96"/>
    <mergeCell ref="H1:I2"/>
    <mergeCell ref="H113:I113"/>
    <mergeCell ref="H115:I115"/>
    <mergeCell ref="H116:I116"/>
    <mergeCell ref="H117:I117"/>
    <mergeCell ref="H118:I118"/>
    <mergeCell ref="H119:I119"/>
    <mergeCell ref="H124:I124"/>
    <mergeCell ref="H125:I125"/>
    <mergeCell ref="H101:I103"/>
    <mergeCell ref="H86:I86"/>
    <mergeCell ref="H87:I87"/>
    <mergeCell ref="H90:I90"/>
    <mergeCell ref="H91:I91"/>
    <mergeCell ref="H92:I92"/>
    <mergeCell ref="H110:I110"/>
    <mergeCell ref="H111:I111"/>
    <mergeCell ref="H112:I112"/>
    <mergeCell ref="H84:I84"/>
    <mergeCell ref="H85:I85"/>
    <mergeCell ref="H73:I73"/>
    <mergeCell ref="H75:I75"/>
    <mergeCell ref="H76:I76"/>
    <mergeCell ref="H77:I77"/>
    <mergeCell ref="H128:I128"/>
    <mergeCell ref="C131:D131"/>
    <mergeCell ref="C132:D132"/>
    <mergeCell ref="E131:H131"/>
    <mergeCell ref="E132:H132"/>
    <mergeCell ref="I131:I133"/>
    <mergeCell ref="A141:B141"/>
    <mergeCell ref="H93:I93"/>
    <mergeCell ref="H95:I95"/>
    <mergeCell ref="H108:I108"/>
    <mergeCell ref="H109:I109"/>
    <mergeCell ref="H104:I104"/>
    <mergeCell ref="H105:I105"/>
    <mergeCell ref="H106:I106"/>
    <mergeCell ref="H120:I120"/>
    <mergeCell ref="H123:I123"/>
    <mergeCell ref="H126:I126"/>
    <mergeCell ref="A110:B110"/>
    <mergeCell ref="A111:B111"/>
    <mergeCell ref="A112:B112"/>
    <mergeCell ref="A113:B113"/>
    <mergeCell ref="A115:B115"/>
    <mergeCell ref="A116:B116"/>
    <mergeCell ref="A109:B109"/>
    <mergeCell ref="A147:B147"/>
    <mergeCell ref="A152:B152"/>
    <mergeCell ref="A159:B159"/>
    <mergeCell ref="A164:B164"/>
    <mergeCell ref="A166:B166"/>
    <mergeCell ref="C203:D203"/>
    <mergeCell ref="E203:H203"/>
    <mergeCell ref="A200:B200"/>
    <mergeCell ref="A202:B202"/>
    <mergeCell ref="A203:A205"/>
    <mergeCell ref="C167:D167"/>
    <mergeCell ref="E167:H167"/>
    <mergeCell ref="A183:B183"/>
    <mergeCell ref="A188:B188"/>
    <mergeCell ref="A195:B195"/>
    <mergeCell ref="A74:B74"/>
    <mergeCell ref="H74:I74"/>
    <mergeCell ref="A40:B40"/>
    <mergeCell ref="H40:I40"/>
    <mergeCell ref="A47:B47"/>
    <mergeCell ref="H47:I47"/>
    <mergeCell ref="A54:B54"/>
    <mergeCell ref="H54:I54"/>
    <mergeCell ref="A60:B60"/>
    <mergeCell ref="H60:I60"/>
    <mergeCell ref="H55:I55"/>
    <mergeCell ref="A55:B55"/>
    <mergeCell ref="A53:B53"/>
    <mergeCell ref="A56:B56"/>
    <mergeCell ref="A57:B57"/>
    <mergeCell ref="A58:B58"/>
    <mergeCell ref="A59:B59"/>
    <mergeCell ref="A61:B61"/>
    <mergeCell ref="A62:B62"/>
    <mergeCell ref="H58:I58"/>
    <mergeCell ref="H59:I59"/>
    <mergeCell ref="H61:I61"/>
    <mergeCell ref="C68:E68"/>
    <mergeCell ref="F68:G68"/>
    <mergeCell ref="A121:B121"/>
    <mergeCell ref="A122:B122"/>
    <mergeCell ref="A127:B127"/>
    <mergeCell ref="H107:I107"/>
    <mergeCell ref="H114:I114"/>
    <mergeCell ref="H121:I121"/>
    <mergeCell ref="H122:I122"/>
    <mergeCell ref="H127:I127"/>
    <mergeCell ref="H88:I88"/>
    <mergeCell ref="A88:B88"/>
    <mergeCell ref="A114:B114"/>
    <mergeCell ref="H94:I94"/>
    <mergeCell ref="A89:B89"/>
    <mergeCell ref="H89:I89"/>
    <mergeCell ref="A105:B105"/>
    <mergeCell ref="A106:B106"/>
    <mergeCell ref="A108:B108"/>
    <mergeCell ref="A107:B107"/>
  </mergeCells>
  <phoneticPr fontId="2" type="noConversion"/>
  <conditionalFormatting sqref="C24 E24">
    <cfRule type="cellIs" dxfId="10" priority="16" operator="greaterThan">
      <formula>0</formula>
    </cfRule>
  </conditionalFormatting>
  <conditionalFormatting sqref="C166">
    <cfRule type="expression" priority="3" stopIfTrue="1">
      <formula>$C$164=0</formula>
    </cfRule>
    <cfRule type="cellIs" dxfId="9" priority="15" operator="notEqual">
      <formula>$C$62</formula>
    </cfRule>
  </conditionalFormatting>
  <conditionalFormatting sqref="C202">
    <cfRule type="cellIs" dxfId="8" priority="13" operator="notEqual">
      <formula>$C$96</formula>
    </cfRule>
  </conditionalFormatting>
  <conditionalFormatting sqref="C238">
    <cfRule type="cellIs" dxfId="7" priority="11" operator="notEqual">
      <formula>$C$129</formula>
    </cfRule>
  </conditionalFormatting>
  <conditionalFormatting sqref="D38 G38 D72 G72 D105 G105">
    <cfRule type="cellIs" dxfId="6" priority="71" operator="greaterThan">
      <formula>0.75</formula>
    </cfRule>
  </conditionalFormatting>
  <conditionalFormatting sqref="E24">
    <cfRule type="cellIs" dxfId="5" priority="1" operator="lessThan">
      <formula>0</formula>
    </cfRule>
  </conditionalFormatting>
  <conditionalFormatting sqref="G166">
    <cfRule type="expression" priority="2" stopIfTrue="1">
      <formula>$G$164=0</formula>
    </cfRule>
    <cfRule type="cellIs" dxfId="4" priority="14" operator="notEqual">
      <formula>$F$62</formula>
    </cfRule>
  </conditionalFormatting>
  <conditionalFormatting sqref="G202">
    <cfRule type="cellIs" dxfId="3" priority="12" operator="notEqual">
      <formula>$F$96</formula>
    </cfRule>
  </conditionalFormatting>
  <conditionalFormatting sqref="G238">
    <cfRule type="cellIs" dxfId="2" priority="10" operator="notEqual">
      <formula>$F$129</formula>
    </cfRule>
  </conditionalFormatting>
  <conditionalFormatting sqref="H143 D143:D144 H179 D179:D180">
    <cfRule type="cellIs" dxfId="1" priority="19" operator="greaterThan">
      <formula>0.05</formula>
    </cfRule>
  </conditionalFormatting>
  <conditionalFormatting sqref="H144 H180">
    <cfRule type="cellIs" dxfId="0" priority="26" operator="notEqual">
      <formula>0</formula>
    </cfRule>
  </conditionalFormatting>
  <dataValidations disablePrompts="1" count="11">
    <dataValidation type="list" allowBlank="1" showInputMessage="1" showErrorMessage="1" sqref="E38:E41 E110:E116 E43:E49 E72:E75 E85:E95 E77:E83 E105:E108 E59:E61 E51:E57 E118:E128" xr:uid="{DB664AB9-7B2F-43DA-AFBB-27707013CB1E}">
      <formula1>"Anticipé,Confirmé"</formula1>
    </dataValidation>
    <dataValidation type="list" allowBlank="1" showInputMessage="1" showErrorMessage="1" sqref="B135:B140 B142:B146 B148:B151 B153:B158 B160:B163 B171:B176 B178:B182 B184:B187 B189:B194 B196:B199 B207:B212 B214:B218 B220:B223 B225:B230 B232:B235" xr:uid="{8501478C-6190-468A-A85F-B4769C204F15}">
      <formula1>"Admissible,Non admissible"</formula1>
    </dataValidation>
    <dataValidation type="decimal" errorStyle="warning" operator="lessThan" allowBlank="1" showInputMessage="1" showErrorMessage="1" error="Ne peut excéder 75% des revenus." sqref="C38" xr:uid="{BC95264B-8CAF-467D-891E-4588949CA0EE}">
      <formula1>0.75*C62</formula1>
    </dataValidation>
    <dataValidation type="custom" errorStyle="warning" operator="equal" allowBlank="1" showInputMessage="1" showErrorMessage="1" error="Doit représenter minimum 5% des revenus (exemption pour les artistes professionnels)." sqref="C43" xr:uid="{112DE7B7-7A81-4084-BFDE-49B3B0B76A1F}">
      <formula1>OR(#REF!="Artiste professionnel",C43&gt;=0.05*$C$62)</formula1>
    </dataValidation>
    <dataValidation type="custom" errorStyle="warning" allowBlank="1" showInputMessage="1" showErrorMessage="1" error="Doit représenter minimum 5% des revenus (exemption pour les artistes professionnels)." sqref="F43" xr:uid="{F59A264B-C98E-4104-8B8F-0B80E88A8AC7}">
      <formula1>OR(#REF!="Artiste professionnel",F43&gt;=0.05*$F$62)</formula1>
    </dataValidation>
    <dataValidation type="custom" errorStyle="warning" allowBlank="1" showInputMessage="1" showErrorMessage="1" error="Doit représenter minimum 5% des revenus (exemption pour les artistes professionnels)." sqref="C77" xr:uid="{5A929966-2B58-4E90-A947-77C414119FEC}">
      <formula1>OR(#REF!="Artiste professionnel",C77&gt;=0.05*$C$96)</formula1>
    </dataValidation>
    <dataValidation type="custom" errorStyle="warning" allowBlank="1" showInputMessage="1" showErrorMessage="1" error="Doit représenter minimum 5% des revenus (exemption pour les artistes professionnels)." sqref="F77" xr:uid="{FDD442F7-B621-41B8-9107-E64C223D51B7}">
      <formula1>OR(#REF!="Artiste professionnel",F77&gt;=0.05*$F$96)</formula1>
    </dataValidation>
    <dataValidation type="custom" errorStyle="warning" allowBlank="1" showInputMessage="1" showErrorMessage="1" error="Doit représenter minimum 5% des revenus (exemption pour les artistes professionnels)." sqref="C110" xr:uid="{F62FC49C-E497-4720-8B98-4D9A457A5B34}">
      <formula1>OR(#REF!="Artiste professionnel",C110&gt;=0.05*$C$129)</formula1>
    </dataValidation>
    <dataValidation type="custom" errorStyle="warning" allowBlank="1" showInputMessage="1" showErrorMessage="1" error="Doit représenté minimum 5% des revenus (exemption pour les artistes professionnels)." sqref="F110" xr:uid="{7E2B0113-9222-4E0E-8312-EB1CB806DF46}">
      <formula1>OR(#REF!="Artiste professionnel",F110&gt;=0.05*$F$129)</formula1>
    </dataValidation>
    <dataValidation errorStyle="warning" allowBlank="1" showInputMessage="1" showErrorMessage="1" sqref="C166" xr:uid="{928EDCFE-C378-4BCC-9E94-7100ADA60E51}"/>
    <dataValidation errorStyle="warning" allowBlank="1" showInputMessage="1" showErrorMessage="1" error="Votre bilan financier est présentement dans le négatif, c'est à dire que vous n'avez pas prévu assez de revenu pour couvrir l'ensemble des dépenses réelles. " sqref="E24" xr:uid="{53C67E16-3F11-4936-BEF7-DE66087D122B}"/>
  </dataValidations>
  <pageMargins left="0.25" right="0.25" top="0.75" bottom="0.17708333333333334" header="0.3" footer="0.3"/>
  <pageSetup paperSize="5" orientation="landscape" r:id="rId1"/>
  <headerFooter differentFirst="1">
    <oddHeader>&amp;C&amp;"Alumni Sans ExtraBold,Gras"&amp;18&amp;K000000BUDGET EDC- Dépôt et bilan de projet</oddHeader>
    <firstHeader>&amp;C&amp;"Alumni Sans ExtraBold,Gras"&amp;18&amp;K000000BUDGET EDC- Dépôt et bilan de projet</firstHeader>
    <firstFooter>&amp;L&amp;G&amp;C&amp;G&amp;R&amp;G</firstFooter>
  </headerFooter>
  <rowBreaks count="6" manualBreakCount="6">
    <brk id="33" max="16383" man="1"/>
    <brk id="67" max="16383" man="1"/>
    <brk id="100" max="16383" man="1"/>
    <brk id="130" max="16383" man="1"/>
    <brk id="166" max="16383" man="1"/>
    <brk id="202" max="16383" man="1"/>
  </rowBreaks>
  <ignoredErrors>
    <ignoredError sqref="D42 G42 D76 G76 D109 G109 D141 D147 H141 H147 H152" formula="1"/>
    <ignoredError sqref="E23" evalError="1"/>
    <ignoredError sqref="E152" unlockedFormula="1"/>
    <ignoredError sqref="D152" formula="1" unlockedFormula="1"/>
  </ignoredErrors>
  <drawing r:id="rId2"/>
  <legacyDrawing r:id="rId3"/>
  <legacyDrawingHF r:id="rId4"/>
  <extLst>
    <ext xmlns:x14="http://schemas.microsoft.com/office/spreadsheetml/2009/9/main" uri="{CCE6A557-97BC-4b89-ADB6-D9C93CAAB3DF}">
      <x14:dataValidations xmlns:xm="http://schemas.microsoft.com/office/excel/2006/main" disablePrompts="1" count="2">
        <x14:dataValidation type="list" allowBlank="1" showInputMessage="1" showErrorMessage="1" xr:uid="{93769C17-C75F-4A18-A3C3-782A8B5D8ED9}">
          <x14:formula1>
            <xm:f>'Choix de réponse'!$A$1:$A$366</xm:f>
          </x14:formula1>
          <xm:sqref>B7:C7</xm:sqref>
        </x14:dataValidation>
        <x14:dataValidation type="list" allowBlank="1" showInputMessage="1" showErrorMessage="1" promptTitle="-- Choix de la date de fin --" xr:uid="{B83D7F83-D354-44A3-B7A5-C329ECD489F3}">
          <x14:formula1>
            <xm:f>'Choix de réponse'!$B$1:$B$366</xm:f>
          </x14:formula1>
          <xm:sqref>E7:F7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843A6D-9925-461E-B020-DFC3203F5D38}">
  <sheetPr codeName="Feuil2"/>
  <dimension ref="A1:B366"/>
  <sheetViews>
    <sheetView topLeftCell="A329" workbookViewId="0">
      <selection activeCell="H357" sqref="H357"/>
    </sheetView>
  </sheetViews>
  <sheetFormatPr baseColWidth="10" defaultColWidth="11.5546875" defaultRowHeight="13.8" x14ac:dyDescent="0.25"/>
  <cols>
    <col min="1" max="1" width="27.44140625" style="1" customWidth="1"/>
    <col min="2" max="2" width="24.33203125" style="1" customWidth="1"/>
    <col min="3" max="16384" width="11.5546875" style="1"/>
  </cols>
  <sheetData>
    <row r="1" spans="1:2" x14ac:dyDescent="0.25">
      <c r="A1" s="11" t="s">
        <v>4</v>
      </c>
      <c r="B1" s="11" t="s">
        <v>6</v>
      </c>
    </row>
    <row r="2" spans="1:2" x14ac:dyDescent="0.25">
      <c r="A2" s="12">
        <v>46388</v>
      </c>
      <c r="B2" s="12">
        <v>46388</v>
      </c>
    </row>
    <row r="3" spans="1:2" x14ac:dyDescent="0.25">
      <c r="A3" s="12">
        <v>46389</v>
      </c>
      <c r="B3" s="12">
        <v>46389</v>
      </c>
    </row>
    <row r="4" spans="1:2" x14ac:dyDescent="0.25">
      <c r="A4" s="12">
        <v>46390</v>
      </c>
      <c r="B4" s="12">
        <v>46390</v>
      </c>
    </row>
    <row r="5" spans="1:2" x14ac:dyDescent="0.25">
      <c r="A5" s="12">
        <v>46391</v>
      </c>
      <c r="B5" s="12">
        <v>46391</v>
      </c>
    </row>
    <row r="6" spans="1:2" x14ac:dyDescent="0.25">
      <c r="A6" s="12">
        <v>46392</v>
      </c>
      <c r="B6" s="12">
        <v>46392</v>
      </c>
    </row>
    <row r="7" spans="1:2" x14ac:dyDescent="0.25">
      <c r="A7" s="12">
        <v>46393</v>
      </c>
      <c r="B7" s="12">
        <v>46393</v>
      </c>
    </row>
    <row r="8" spans="1:2" x14ac:dyDescent="0.25">
      <c r="A8" s="12">
        <v>46394</v>
      </c>
      <c r="B8" s="12">
        <v>46394</v>
      </c>
    </row>
    <row r="9" spans="1:2" x14ac:dyDescent="0.25">
      <c r="A9" s="12">
        <v>46395</v>
      </c>
      <c r="B9" s="12">
        <v>46395</v>
      </c>
    </row>
    <row r="10" spans="1:2" x14ac:dyDescent="0.25">
      <c r="A10" s="12">
        <v>46396</v>
      </c>
      <c r="B10" s="12">
        <v>46396</v>
      </c>
    </row>
    <row r="11" spans="1:2" x14ac:dyDescent="0.25">
      <c r="A11" s="12">
        <v>46397</v>
      </c>
      <c r="B11" s="12">
        <v>46397</v>
      </c>
    </row>
    <row r="12" spans="1:2" x14ac:dyDescent="0.25">
      <c r="A12" s="12">
        <v>46398</v>
      </c>
      <c r="B12" s="12">
        <v>46398</v>
      </c>
    </row>
    <row r="13" spans="1:2" x14ac:dyDescent="0.25">
      <c r="A13" s="12">
        <v>46399</v>
      </c>
      <c r="B13" s="12">
        <v>46399</v>
      </c>
    </row>
    <row r="14" spans="1:2" x14ac:dyDescent="0.25">
      <c r="A14" s="12">
        <v>46400</v>
      </c>
      <c r="B14" s="12">
        <v>46400</v>
      </c>
    </row>
    <row r="15" spans="1:2" x14ac:dyDescent="0.25">
      <c r="A15" s="12">
        <v>46401</v>
      </c>
      <c r="B15" s="12">
        <v>46401</v>
      </c>
    </row>
    <row r="16" spans="1:2" x14ac:dyDescent="0.25">
      <c r="A16" s="12">
        <v>46402</v>
      </c>
      <c r="B16" s="12">
        <v>46402</v>
      </c>
    </row>
    <row r="17" spans="1:2" x14ac:dyDescent="0.25">
      <c r="A17" s="12">
        <v>46403</v>
      </c>
      <c r="B17" s="12">
        <v>46403</v>
      </c>
    </row>
    <row r="18" spans="1:2" x14ac:dyDescent="0.25">
      <c r="A18" s="12">
        <v>46404</v>
      </c>
      <c r="B18" s="12">
        <v>46404</v>
      </c>
    </row>
    <row r="19" spans="1:2" x14ac:dyDescent="0.25">
      <c r="A19" s="12">
        <v>46405</v>
      </c>
      <c r="B19" s="12">
        <v>46405</v>
      </c>
    </row>
    <row r="20" spans="1:2" x14ac:dyDescent="0.25">
      <c r="A20" s="12">
        <v>46406</v>
      </c>
      <c r="B20" s="12">
        <v>46406</v>
      </c>
    </row>
    <row r="21" spans="1:2" x14ac:dyDescent="0.25">
      <c r="A21" s="12">
        <v>46407</v>
      </c>
      <c r="B21" s="12">
        <v>46407</v>
      </c>
    </row>
    <row r="22" spans="1:2" x14ac:dyDescent="0.25">
      <c r="A22" s="12">
        <v>46408</v>
      </c>
      <c r="B22" s="12">
        <v>46408</v>
      </c>
    </row>
    <row r="23" spans="1:2" x14ac:dyDescent="0.25">
      <c r="A23" s="12">
        <v>46409</v>
      </c>
      <c r="B23" s="12">
        <v>46409</v>
      </c>
    </row>
    <row r="24" spans="1:2" x14ac:dyDescent="0.25">
      <c r="A24" s="12">
        <v>46410</v>
      </c>
      <c r="B24" s="12">
        <v>46410</v>
      </c>
    </row>
    <row r="25" spans="1:2" x14ac:dyDescent="0.25">
      <c r="A25" s="12">
        <v>46411</v>
      </c>
      <c r="B25" s="12">
        <v>46411</v>
      </c>
    </row>
    <row r="26" spans="1:2" x14ac:dyDescent="0.25">
      <c r="A26" s="12">
        <v>46412</v>
      </c>
      <c r="B26" s="12">
        <v>46412</v>
      </c>
    </row>
    <row r="27" spans="1:2" x14ac:dyDescent="0.25">
      <c r="A27" s="12">
        <v>46413</v>
      </c>
      <c r="B27" s="12">
        <v>46413</v>
      </c>
    </row>
    <row r="28" spans="1:2" x14ac:dyDescent="0.25">
      <c r="A28" s="12">
        <v>46414</v>
      </c>
      <c r="B28" s="12">
        <v>46414</v>
      </c>
    </row>
    <row r="29" spans="1:2" x14ac:dyDescent="0.25">
      <c r="A29" s="12">
        <v>46415</v>
      </c>
      <c r="B29" s="12">
        <v>46415</v>
      </c>
    </row>
    <row r="30" spans="1:2" x14ac:dyDescent="0.25">
      <c r="A30" s="12">
        <v>46416</v>
      </c>
      <c r="B30" s="12">
        <v>46416</v>
      </c>
    </row>
    <row r="31" spans="1:2" x14ac:dyDescent="0.25">
      <c r="A31" s="12">
        <v>46417</v>
      </c>
      <c r="B31" s="12">
        <v>46417</v>
      </c>
    </row>
    <row r="32" spans="1:2" x14ac:dyDescent="0.25">
      <c r="A32" s="12">
        <v>46418</v>
      </c>
      <c r="B32" s="12">
        <v>46418</v>
      </c>
    </row>
    <row r="33" spans="1:2" x14ac:dyDescent="0.25">
      <c r="A33" s="12">
        <v>46419</v>
      </c>
      <c r="B33" s="12">
        <v>46419</v>
      </c>
    </row>
    <row r="34" spans="1:2" x14ac:dyDescent="0.25">
      <c r="A34" s="12">
        <v>46420</v>
      </c>
      <c r="B34" s="12">
        <v>46420</v>
      </c>
    </row>
    <row r="35" spans="1:2" x14ac:dyDescent="0.25">
      <c r="A35" s="12">
        <v>46421</v>
      </c>
      <c r="B35" s="12">
        <v>46421</v>
      </c>
    </row>
    <row r="36" spans="1:2" x14ac:dyDescent="0.25">
      <c r="A36" s="12">
        <v>46422</v>
      </c>
      <c r="B36" s="12">
        <v>46422</v>
      </c>
    </row>
    <row r="37" spans="1:2" x14ac:dyDescent="0.25">
      <c r="A37" s="12">
        <v>46423</v>
      </c>
      <c r="B37" s="12">
        <v>46423</v>
      </c>
    </row>
    <row r="38" spans="1:2" x14ac:dyDescent="0.25">
      <c r="A38" s="12">
        <v>46424</v>
      </c>
      <c r="B38" s="12">
        <v>46424</v>
      </c>
    </row>
    <row r="39" spans="1:2" x14ac:dyDescent="0.25">
      <c r="A39" s="12">
        <v>46425</v>
      </c>
      <c r="B39" s="12">
        <v>46425</v>
      </c>
    </row>
    <row r="40" spans="1:2" x14ac:dyDescent="0.25">
      <c r="A40" s="12">
        <v>46426</v>
      </c>
      <c r="B40" s="12">
        <v>46426</v>
      </c>
    </row>
    <row r="41" spans="1:2" x14ac:dyDescent="0.25">
      <c r="A41" s="12">
        <v>46427</v>
      </c>
      <c r="B41" s="12">
        <v>46427</v>
      </c>
    </row>
    <row r="42" spans="1:2" x14ac:dyDescent="0.25">
      <c r="A42" s="12">
        <v>46428</v>
      </c>
      <c r="B42" s="12">
        <v>46428</v>
      </c>
    </row>
    <row r="43" spans="1:2" x14ac:dyDescent="0.25">
      <c r="A43" s="12">
        <v>46429</v>
      </c>
      <c r="B43" s="12">
        <v>46429</v>
      </c>
    </row>
    <row r="44" spans="1:2" x14ac:dyDescent="0.25">
      <c r="A44" s="12">
        <v>46430</v>
      </c>
      <c r="B44" s="12">
        <v>46430</v>
      </c>
    </row>
    <row r="45" spans="1:2" x14ac:dyDescent="0.25">
      <c r="A45" s="12">
        <v>46431</v>
      </c>
      <c r="B45" s="12">
        <v>46431</v>
      </c>
    </row>
    <row r="46" spans="1:2" x14ac:dyDescent="0.25">
      <c r="A46" s="12">
        <v>46432</v>
      </c>
      <c r="B46" s="12">
        <v>46432</v>
      </c>
    </row>
    <row r="47" spans="1:2" x14ac:dyDescent="0.25">
      <c r="A47" s="12">
        <v>46433</v>
      </c>
      <c r="B47" s="12">
        <v>46433</v>
      </c>
    </row>
    <row r="48" spans="1:2" x14ac:dyDescent="0.25">
      <c r="A48" s="12">
        <v>46434</v>
      </c>
      <c r="B48" s="12">
        <v>46434</v>
      </c>
    </row>
    <row r="49" spans="1:2" x14ac:dyDescent="0.25">
      <c r="A49" s="12">
        <v>46435</v>
      </c>
      <c r="B49" s="12">
        <v>46435</v>
      </c>
    </row>
    <row r="50" spans="1:2" x14ac:dyDescent="0.25">
      <c r="A50" s="12">
        <v>46436</v>
      </c>
      <c r="B50" s="12">
        <v>46436</v>
      </c>
    </row>
    <row r="51" spans="1:2" x14ac:dyDescent="0.25">
      <c r="A51" s="12">
        <v>46437</v>
      </c>
      <c r="B51" s="12">
        <v>46437</v>
      </c>
    </row>
    <row r="52" spans="1:2" x14ac:dyDescent="0.25">
      <c r="A52" s="12">
        <v>46438</v>
      </c>
      <c r="B52" s="12">
        <v>46438</v>
      </c>
    </row>
    <row r="53" spans="1:2" x14ac:dyDescent="0.25">
      <c r="A53" s="12">
        <v>46439</v>
      </c>
      <c r="B53" s="12">
        <v>46439</v>
      </c>
    </row>
    <row r="54" spans="1:2" x14ac:dyDescent="0.25">
      <c r="A54" s="12">
        <v>46440</v>
      </c>
      <c r="B54" s="12">
        <v>46440</v>
      </c>
    </row>
    <row r="55" spans="1:2" x14ac:dyDescent="0.25">
      <c r="A55" s="12">
        <v>46441</v>
      </c>
      <c r="B55" s="12">
        <v>46441</v>
      </c>
    </row>
    <row r="56" spans="1:2" x14ac:dyDescent="0.25">
      <c r="A56" s="12">
        <v>46442</v>
      </c>
      <c r="B56" s="12">
        <v>46442</v>
      </c>
    </row>
    <row r="57" spans="1:2" x14ac:dyDescent="0.25">
      <c r="A57" s="12">
        <v>46443</v>
      </c>
      <c r="B57" s="12">
        <v>46443</v>
      </c>
    </row>
    <row r="58" spans="1:2" x14ac:dyDescent="0.25">
      <c r="A58" s="12">
        <v>46444</v>
      </c>
      <c r="B58" s="12">
        <v>46444</v>
      </c>
    </row>
    <row r="59" spans="1:2" x14ac:dyDescent="0.25">
      <c r="A59" s="12">
        <v>46445</v>
      </c>
      <c r="B59" s="12">
        <v>46445</v>
      </c>
    </row>
    <row r="60" spans="1:2" x14ac:dyDescent="0.25">
      <c r="A60" s="12">
        <v>46446</v>
      </c>
      <c r="B60" s="12">
        <v>46446</v>
      </c>
    </row>
    <row r="61" spans="1:2" x14ac:dyDescent="0.25">
      <c r="A61" s="12">
        <v>46447</v>
      </c>
      <c r="B61" s="12">
        <v>46447</v>
      </c>
    </row>
    <row r="62" spans="1:2" x14ac:dyDescent="0.25">
      <c r="A62" s="12">
        <v>46448</v>
      </c>
      <c r="B62" s="12">
        <v>46448</v>
      </c>
    </row>
    <row r="63" spans="1:2" x14ac:dyDescent="0.25">
      <c r="A63" s="12">
        <v>46449</v>
      </c>
      <c r="B63" s="12">
        <v>46449</v>
      </c>
    </row>
    <row r="64" spans="1:2" x14ac:dyDescent="0.25">
      <c r="A64" s="12">
        <v>46450</v>
      </c>
      <c r="B64" s="12">
        <v>46450</v>
      </c>
    </row>
    <row r="65" spans="1:2" x14ac:dyDescent="0.25">
      <c r="A65" s="12">
        <v>46451</v>
      </c>
      <c r="B65" s="12">
        <v>46451</v>
      </c>
    </row>
    <row r="66" spans="1:2" x14ac:dyDescent="0.25">
      <c r="A66" s="12">
        <v>46452</v>
      </c>
      <c r="B66" s="12">
        <v>46452</v>
      </c>
    </row>
    <row r="67" spans="1:2" x14ac:dyDescent="0.25">
      <c r="A67" s="12">
        <v>46453</v>
      </c>
      <c r="B67" s="12">
        <v>46453</v>
      </c>
    </row>
    <row r="68" spans="1:2" x14ac:dyDescent="0.25">
      <c r="A68" s="12">
        <v>46454</v>
      </c>
      <c r="B68" s="12">
        <v>46454</v>
      </c>
    </row>
    <row r="69" spans="1:2" x14ac:dyDescent="0.25">
      <c r="A69" s="12">
        <v>46455</v>
      </c>
      <c r="B69" s="12">
        <v>46455</v>
      </c>
    </row>
    <row r="70" spans="1:2" x14ac:dyDescent="0.25">
      <c r="A70" s="12">
        <v>46456</v>
      </c>
      <c r="B70" s="12">
        <v>46456</v>
      </c>
    </row>
    <row r="71" spans="1:2" x14ac:dyDescent="0.25">
      <c r="A71" s="12">
        <v>46457</v>
      </c>
      <c r="B71" s="12">
        <v>46457</v>
      </c>
    </row>
    <row r="72" spans="1:2" x14ac:dyDescent="0.25">
      <c r="A72" s="12">
        <v>46458</v>
      </c>
      <c r="B72" s="12">
        <v>46458</v>
      </c>
    </row>
    <row r="73" spans="1:2" x14ac:dyDescent="0.25">
      <c r="A73" s="12">
        <v>46459</v>
      </c>
      <c r="B73" s="12">
        <v>46459</v>
      </c>
    </row>
    <row r="74" spans="1:2" x14ac:dyDescent="0.25">
      <c r="A74" s="12">
        <v>46460</v>
      </c>
      <c r="B74" s="12">
        <v>46460</v>
      </c>
    </row>
    <row r="75" spans="1:2" x14ac:dyDescent="0.25">
      <c r="A75" s="12">
        <v>46461</v>
      </c>
      <c r="B75" s="12">
        <v>46461</v>
      </c>
    </row>
    <row r="76" spans="1:2" x14ac:dyDescent="0.25">
      <c r="A76" s="12">
        <v>46462</v>
      </c>
      <c r="B76" s="12">
        <v>46462</v>
      </c>
    </row>
    <row r="77" spans="1:2" x14ac:dyDescent="0.25">
      <c r="A77" s="12">
        <v>46463</v>
      </c>
      <c r="B77" s="12">
        <v>46463</v>
      </c>
    </row>
    <row r="78" spans="1:2" x14ac:dyDescent="0.25">
      <c r="A78" s="12">
        <v>46464</v>
      </c>
      <c r="B78" s="12">
        <v>46464</v>
      </c>
    </row>
    <row r="79" spans="1:2" x14ac:dyDescent="0.25">
      <c r="A79" s="12">
        <v>46465</v>
      </c>
      <c r="B79" s="12">
        <v>46465</v>
      </c>
    </row>
    <row r="80" spans="1:2" x14ac:dyDescent="0.25">
      <c r="A80" s="12">
        <v>46466</v>
      </c>
      <c r="B80" s="12">
        <v>46466</v>
      </c>
    </row>
    <row r="81" spans="1:2" x14ac:dyDescent="0.25">
      <c r="A81" s="12">
        <v>46467</v>
      </c>
      <c r="B81" s="12">
        <v>46467</v>
      </c>
    </row>
    <row r="82" spans="1:2" x14ac:dyDescent="0.25">
      <c r="A82" s="12">
        <v>46468</v>
      </c>
      <c r="B82" s="12">
        <v>46468</v>
      </c>
    </row>
    <row r="83" spans="1:2" x14ac:dyDescent="0.25">
      <c r="A83" s="12">
        <v>46469</v>
      </c>
      <c r="B83" s="12">
        <v>46469</v>
      </c>
    </row>
    <row r="84" spans="1:2" x14ac:dyDescent="0.25">
      <c r="A84" s="12">
        <v>46470</v>
      </c>
      <c r="B84" s="12">
        <v>46470</v>
      </c>
    </row>
    <row r="85" spans="1:2" x14ac:dyDescent="0.25">
      <c r="A85" s="12">
        <v>46471</v>
      </c>
      <c r="B85" s="12">
        <v>46471</v>
      </c>
    </row>
    <row r="86" spans="1:2" x14ac:dyDescent="0.25">
      <c r="A86" s="12">
        <v>46472</v>
      </c>
      <c r="B86" s="12">
        <v>46472</v>
      </c>
    </row>
    <row r="87" spans="1:2" x14ac:dyDescent="0.25">
      <c r="A87" s="12">
        <v>46473</v>
      </c>
      <c r="B87" s="12">
        <v>46473</v>
      </c>
    </row>
    <row r="88" spans="1:2" x14ac:dyDescent="0.25">
      <c r="A88" s="12">
        <v>46474</v>
      </c>
      <c r="B88" s="12">
        <v>46474</v>
      </c>
    </row>
    <row r="89" spans="1:2" x14ac:dyDescent="0.25">
      <c r="A89" s="12">
        <v>46475</v>
      </c>
      <c r="B89" s="12">
        <v>46475</v>
      </c>
    </row>
    <row r="90" spans="1:2" x14ac:dyDescent="0.25">
      <c r="A90" s="12">
        <v>46476</v>
      </c>
      <c r="B90" s="12">
        <v>46476</v>
      </c>
    </row>
    <row r="91" spans="1:2" x14ac:dyDescent="0.25">
      <c r="A91" s="12">
        <v>46477</v>
      </c>
      <c r="B91" s="12">
        <v>46477</v>
      </c>
    </row>
    <row r="92" spans="1:2" x14ac:dyDescent="0.25">
      <c r="A92" s="12">
        <v>46478</v>
      </c>
      <c r="B92" s="12">
        <v>46478</v>
      </c>
    </row>
    <row r="93" spans="1:2" x14ac:dyDescent="0.25">
      <c r="A93" s="12">
        <v>46479</v>
      </c>
      <c r="B93" s="12">
        <v>46479</v>
      </c>
    </row>
    <row r="94" spans="1:2" x14ac:dyDescent="0.25">
      <c r="A94" s="12">
        <v>46480</v>
      </c>
      <c r="B94" s="12">
        <v>46480</v>
      </c>
    </row>
    <row r="95" spans="1:2" x14ac:dyDescent="0.25">
      <c r="A95" s="12">
        <v>46481</v>
      </c>
      <c r="B95" s="12">
        <v>46481</v>
      </c>
    </row>
    <row r="96" spans="1:2" x14ac:dyDescent="0.25">
      <c r="A96" s="12">
        <v>46482</v>
      </c>
      <c r="B96" s="12">
        <v>46482</v>
      </c>
    </row>
    <row r="97" spans="1:2" x14ac:dyDescent="0.25">
      <c r="A97" s="12">
        <v>46483</v>
      </c>
      <c r="B97" s="12">
        <v>46483</v>
      </c>
    </row>
    <row r="98" spans="1:2" x14ac:dyDescent="0.25">
      <c r="A98" s="12">
        <v>46484</v>
      </c>
      <c r="B98" s="12">
        <v>46484</v>
      </c>
    </row>
    <row r="99" spans="1:2" x14ac:dyDescent="0.25">
      <c r="A99" s="12">
        <v>46485</v>
      </c>
      <c r="B99" s="12">
        <v>46485</v>
      </c>
    </row>
    <row r="100" spans="1:2" x14ac:dyDescent="0.25">
      <c r="A100" s="12">
        <v>46486</v>
      </c>
      <c r="B100" s="12">
        <v>46486</v>
      </c>
    </row>
    <row r="101" spans="1:2" x14ac:dyDescent="0.25">
      <c r="A101" s="12">
        <v>46487</v>
      </c>
      <c r="B101" s="12">
        <v>46487</v>
      </c>
    </row>
    <row r="102" spans="1:2" x14ac:dyDescent="0.25">
      <c r="A102" s="12">
        <v>46488</v>
      </c>
      <c r="B102" s="12">
        <v>46488</v>
      </c>
    </row>
    <row r="103" spans="1:2" x14ac:dyDescent="0.25">
      <c r="A103" s="12">
        <v>46489</v>
      </c>
      <c r="B103" s="12">
        <v>46489</v>
      </c>
    </row>
    <row r="104" spans="1:2" x14ac:dyDescent="0.25">
      <c r="A104" s="12">
        <v>46490</v>
      </c>
      <c r="B104" s="12">
        <v>46490</v>
      </c>
    </row>
    <row r="105" spans="1:2" x14ac:dyDescent="0.25">
      <c r="A105" s="12">
        <v>46491</v>
      </c>
      <c r="B105" s="12">
        <v>46491</v>
      </c>
    </row>
    <row r="106" spans="1:2" x14ac:dyDescent="0.25">
      <c r="A106" s="12">
        <v>46492</v>
      </c>
      <c r="B106" s="12">
        <v>46492</v>
      </c>
    </row>
    <row r="107" spans="1:2" x14ac:dyDescent="0.25">
      <c r="A107" s="12">
        <v>46493</v>
      </c>
      <c r="B107" s="12">
        <v>46493</v>
      </c>
    </row>
    <row r="108" spans="1:2" x14ac:dyDescent="0.25">
      <c r="A108" s="12">
        <v>46494</v>
      </c>
      <c r="B108" s="12">
        <v>46494</v>
      </c>
    </row>
    <row r="109" spans="1:2" x14ac:dyDescent="0.25">
      <c r="A109" s="12">
        <v>46495</v>
      </c>
      <c r="B109" s="12">
        <v>46495</v>
      </c>
    </row>
    <row r="110" spans="1:2" x14ac:dyDescent="0.25">
      <c r="A110" s="12">
        <v>46496</v>
      </c>
      <c r="B110" s="12">
        <v>46496</v>
      </c>
    </row>
    <row r="111" spans="1:2" x14ac:dyDescent="0.25">
      <c r="A111" s="12">
        <v>46497</v>
      </c>
      <c r="B111" s="12">
        <v>46497</v>
      </c>
    </row>
    <row r="112" spans="1:2" x14ac:dyDescent="0.25">
      <c r="A112" s="12">
        <v>46498</v>
      </c>
      <c r="B112" s="12">
        <v>46498</v>
      </c>
    </row>
    <row r="113" spans="1:2" x14ac:dyDescent="0.25">
      <c r="A113" s="12">
        <v>46499</v>
      </c>
      <c r="B113" s="12">
        <v>46499</v>
      </c>
    </row>
    <row r="114" spans="1:2" x14ac:dyDescent="0.25">
      <c r="A114" s="12">
        <v>46500</v>
      </c>
      <c r="B114" s="12">
        <v>46500</v>
      </c>
    </row>
    <row r="115" spans="1:2" x14ac:dyDescent="0.25">
      <c r="A115" s="12">
        <v>46501</v>
      </c>
      <c r="B115" s="12">
        <v>46501</v>
      </c>
    </row>
    <row r="116" spans="1:2" x14ac:dyDescent="0.25">
      <c r="A116" s="12">
        <v>46502</v>
      </c>
      <c r="B116" s="12">
        <v>46502</v>
      </c>
    </row>
    <row r="117" spans="1:2" x14ac:dyDescent="0.25">
      <c r="A117" s="12">
        <v>46503</v>
      </c>
      <c r="B117" s="12">
        <v>46503</v>
      </c>
    </row>
    <row r="118" spans="1:2" x14ac:dyDescent="0.25">
      <c r="A118" s="12">
        <v>46504</v>
      </c>
      <c r="B118" s="12">
        <v>46504</v>
      </c>
    </row>
    <row r="119" spans="1:2" x14ac:dyDescent="0.25">
      <c r="A119" s="12">
        <v>46505</v>
      </c>
      <c r="B119" s="12">
        <v>46505</v>
      </c>
    </row>
    <row r="120" spans="1:2" x14ac:dyDescent="0.25">
      <c r="A120" s="12">
        <v>46506</v>
      </c>
      <c r="B120" s="12">
        <v>46506</v>
      </c>
    </row>
    <row r="121" spans="1:2" x14ac:dyDescent="0.25">
      <c r="A121" s="12">
        <v>46507</v>
      </c>
      <c r="B121" s="12">
        <v>46507</v>
      </c>
    </row>
    <row r="122" spans="1:2" x14ac:dyDescent="0.25">
      <c r="A122" s="12">
        <v>46508</v>
      </c>
      <c r="B122" s="12">
        <v>46508</v>
      </c>
    </row>
    <row r="123" spans="1:2" x14ac:dyDescent="0.25">
      <c r="A123" s="12">
        <v>46509</v>
      </c>
      <c r="B123" s="12">
        <v>46509</v>
      </c>
    </row>
    <row r="124" spans="1:2" x14ac:dyDescent="0.25">
      <c r="A124" s="12">
        <v>46510</v>
      </c>
      <c r="B124" s="12">
        <v>46510</v>
      </c>
    </row>
    <row r="125" spans="1:2" x14ac:dyDescent="0.25">
      <c r="A125" s="12">
        <v>46511</v>
      </c>
      <c r="B125" s="12">
        <v>46511</v>
      </c>
    </row>
    <row r="126" spans="1:2" x14ac:dyDescent="0.25">
      <c r="A126" s="12">
        <v>46512</v>
      </c>
      <c r="B126" s="12">
        <v>46512</v>
      </c>
    </row>
    <row r="127" spans="1:2" x14ac:dyDescent="0.25">
      <c r="A127" s="12">
        <v>46513</v>
      </c>
      <c r="B127" s="12">
        <v>46513</v>
      </c>
    </row>
    <row r="128" spans="1:2" x14ac:dyDescent="0.25">
      <c r="A128" s="12">
        <v>46514</v>
      </c>
      <c r="B128" s="12">
        <v>46514</v>
      </c>
    </row>
    <row r="129" spans="1:2" x14ac:dyDescent="0.25">
      <c r="A129" s="12">
        <v>46515</v>
      </c>
      <c r="B129" s="12">
        <v>46515</v>
      </c>
    </row>
    <row r="130" spans="1:2" x14ac:dyDescent="0.25">
      <c r="A130" s="12">
        <v>46516</v>
      </c>
      <c r="B130" s="12">
        <v>46516</v>
      </c>
    </row>
    <row r="131" spans="1:2" x14ac:dyDescent="0.25">
      <c r="A131" s="12">
        <v>46517</v>
      </c>
      <c r="B131" s="12">
        <v>46517</v>
      </c>
    </row>
    <row r="132" spans="1:2" x14ac:dyDescent="0.25">
      <c r="A132" s="12">
        <v>46518</v>
      </c>
      <c r="B132" s="12">
        <v>46518</v>
      </c>
    </row>
    <row r="133" spans="1:2" x14ac:dyDescent="0.25">
      <c r="A133" s="12">
        <v>46519</v>
      </c>
      <c r="B133" s="12">
        <v>46519</v>
      </c>
    </row>
    <row r="134" spans="1:2" x14ac:dyDescent="0.25">
      <c r="A134" s="12">
        <v>46520</v>
      </c>
      <c r="B134" s="12">
        <v>46520</v>
      </c>
    </row>
    <row r="135" spans="1:2" x14ac:dyDescent="0.25">
      <c r="A135" s="12">
        <v>46521</v>
      </c>
      <c r="B135" s="12">
        <v>46521</v>
      </c>
    </row>
    <row r="136" spans="1:2" x14ac:dyDescent="0.25">
      <c r="A136" s="12">
        <v>46522</v>
      </c>
      <c r="B136" s="12">
        <v>46522</v>
      </c>
    </row>
    <row r="137" spans="1:2" x14ac:dyDescent="0.25">
      <c r="A137" s="12">
        <v>46523</v>
      </c>
      <c r="B137" s="12">
        <v>46523</v>
      </c>
    </row>
    <row r="138" spans="1:2" x14ac:dyDescent="0.25">
      <c r="A138" s="12">
        <v>46524</v>
      </c>
      <c r="B138" s="12">
        <v>46524</v>
      </c>
    </row>
    <row r="139" spans="1:2" x14ac:dyDescent="0.25">
      <c r="A139" s="12">
        <v>46525</v>
      </c>
      <c r="B139" s="12">
        <v>46525</v>
      </c>
    </row>
    <row r="140" spans="1:2" x14ac:dyDescent="0.25">
      <c r="A140" s="12">
        <v>46526</v>
      </c>
      <c r="B140" s="12">
        <v>46526</v>
      </c>
    </row>
    <row r="141" spans="1:2" x14ac:dyDescent="0.25">
      <c r="A141" s="12">
        <v>46527</v>
      </c>
      <c r="B141" s="12">
        <v>46527</v>
      </c>
    </row>
    <row r="142" spans="1:2" x14ac:dyDescent="0.25">
      <c r="A142" s="12">
        <v>46528</v>
      </c>
      <c r="B142" s="12">
        <v>46528</v>
      </c>
    </row>
    <row r="143" spans="1:2" x14ac:dyDescent="0.25">
      <c r="A143" s="12">
        <v>46529</v>
      </c>
      <c r="B143" s="12">
        <v>46529</v>
      </c>
    </row>
    <row r="144" spans="1:2" x14ac:dyDescent="0.25">
      <c r="A144" s="12">
        <v>46530</v>
      </c>
      <c r="B144" s="12">
        <v>46530</v>
      </c>
    </row>
    <row r="145" spans="1:2" x14ac:dyDescent="0.25">
      <c r="A145" s="12">
        <v>46531</v>
      </c>
      <c r="B145" s="12">
        <v>46531</v>
      </c>
    </row>
    <row r="146" spans="1:2" x14ac:dyDescent="0.25">
      <c r="A146" s="12">
        <v>46532</v>
      </c>
      <c r="B146" s="12">
        <v>46532</v>
      </c>
    </row>
    <row r="147" spans="1:2" x14ac:dyDescent="0.25">
      <c r="A147" s="12">
        <v>46533</v>
      </c>
      <c r="B147" s="12">
        <v>46533</v>
      </c>
    </row>
    <row r="148" spans="1:2" x14ac:dyDescent="0.25">
      <c r="A148" s="12">
        <v>46534</v>
      </c>
      <c r="B148" s="12">
        <v>46534</v>
      </c>
    </row>
    <row r="149" spans="1:2" x14ac:dyDescent="0.25">
      <c r="A149" s="12">
        <v>46535</v>
      </c>
      <c r="B149" s="12">
        <v>46535</v>
      </c>
    </row>
    <row r="150" spans="1:2" x14ac:dyDescent="0.25">
      <c r="A150" s="12">
        <v>46536</v>
      </c>
      <c r="B150" s="12">
        <v>46536</v>
      </c>
    </row>
    <row r="151" spans="1:2" x14ac:dyDescent="0.25">
      <c r="A151" s="12">
        <v>46537</v>
      </c>
      <c r="B151" s="12">
        <v>46537</v>
      </c>
    </row>
    <row r="152" spans="1:2" x14ac:dyDescent="0.25">
      <c r="A152" s="12">
        <v>46538</v>
      </c>
      <c r="B152" s="12">
        <v>46538</v>
      </c>
    </row>
    <row r="153" spans="1:2" x14ac:dyDescent="0.25">
      <c r="A153" s="12">
        <v>46539</v>
      </c>
      <c r="B153" s="12">
        <v>46539</v>
      </c>
    </row>
    <row r="154" spans="1:2" x14ac:dyDescent="0.25">
      <c r="A154" s="12">
        <v>46540</v>
      </c>
      <c r="B154" s="12">
        <v>46540</v>
      </c>
    </row>
    <row r="155" spans="1:2" x14ac:dyDescent="0.25">
      <c r="A155" s="12">
        <v>46541</v>
      </c>
      <c r="B155" s="12">
        <v>46541</v>
      </c>
    </row>
    <row r="156" spans="1:2" x14ac:dyDescent="0.25">
      <c r="A156" s="12">
        <v>46542</v>
      </c>
      <c r="B156" s="12">
        <v>46542</v>
      </c>
    </row>
    <row r="157" spans="1:2" x14ac:dyDescent="0.25">
      <c r="A157" s="12">
        <v>46543</v>
      </c>
      <c r="B157" s="12">
        <v>46543</v>
      </c>
    </row>
    <row r="158" spans="1:2" x14ac:dyDescent="0.25">
      <c r="A158" s="12">
        <v>46544</v>
      </c>
      <c r="B158" s="12">
        <v>46544</v>
      </c>
    </row>
    <row r="159" spans="1:2" x14ac:dyDescent="0.25">
      <c r="A159" s="12">
        <v>46545</v>
      </c>
      <c r="B159" s="12">
        <v>46545</v>
      </c>
    </row>
    <row r="160" spans="1:2" x14ac:dyDescent="0.25">
      <c r="A160" s="12">
        <v>46546</v>
      </c>
      <c r="B160" s="12">
        <v>46546</v>
      </c>
    </row>
    <row r="161" spans="1:2" x14ac:dyDescent="0.25">
      <c r="A161" s="12">
        <v>46547</v>
      </c>
      <c r="B161" s="12">
        <v>46547</v>
      </c>
    </row>
    <row r="162" spans="1:2" x14ac:dyDescent="0.25">
      <c r="A162" s="12">
        <v>46548</v>
      </c>
      <c r="B162" s="12">
        <v>46548</v>
      </c>
    </row>
    <row r="163" spans="1:2" x14ac:dyDescent="0.25">
      <c r="A163" s="12">
        <v>46549</v>
      </c>
      <c r="B163" s="12">
        <v>46549</v>
      </c>
    </row>
    <row r="164" spans="1:2" x14ac:dyDescent="0.25">
      <c r="A164" s="12">
        <v>46550</v>
      </c>
      <c r="B164" s="12">
        <v>46550</v>
      </c>
    </row>
    <row r="165" spans="1:2" x14ac:dyDescent="0.25">
      <c r="A165" s="12">
        <v>46551</v>
      </c>
      <c r="B165" s="12">
        <v>46551</v>
      </c>
    </row>
    <row r="166" spans="1:2" x14ac:dyDescent="0.25">
      <c r="A166" s="12">
        <v>46552</v>
      </c>
      <c r="B166" s="12">
        <v>46552</v>
      </c>
    </row>
    <row r="167" spans="1:2" x14ac:dyDescent="0.25">
      <c r="A167" s="12">
        <v>46553</v>
      </c>
      <c r="B167" s="12">
        <v>46553</v>
      </c>
    </row>
    <row r="168" spans="1:2" x14ac:dyDescent="0.25">
      <c r="A168" s="12">
        <v>46554</v>
      </c>
      <c r="B168" s="12">
        <v>46554</v>
      </c>
    </row>
    <row r="169" spans="1:2" x14ac:dyDescent="0.25">
      <c r="A169" s="12">
        <v>46555</v>
      </c>
      <c r="B169" s="12">
        <v>46555</v>
      </c>
    </row>
    <row r="170" spans="1:2" x14ac:dyDescent="0.25">
      <c r="A170" s="12">
        <v>46556</v>
      </c>
      <c r="B170" s="12">
        <v>46556</v>
      </c>
    </row>
    <row r="171" spans="1:2" x14ac:dyDescent="0.25">
      <c r="A171" s="12">
        <v>46557</v>
      </c>
      <c r="B171" s="12">
        <v>46557</v>
      </c>
    </row>
    <row r="172" spans="1:2" x14ac:dyDescent="0.25">
      <c r="A172" s="12">
        <v>46558</v>
      </c>
      <c r="B172" s="12">
        <v>46558</v>
      </c>
    </row>
    <row r="173" spans="1:2" x14ac:dyDescent="0.25">
      <c r="A173" s="12">
        <v>46559</v>
      </c>
      <c r="B173" s="12">
        <v>46559</v>
      </c>
    </row>
    <row r="174" spans="1:2" x14ac:dyDescent="0.25">
      <c r="A174" s="12">
        <v>46560</v>
      </c>
      <c r="B174" s="12">
        <v>46560</v>
      </c>
    </row>
    <row r="175" spans="1:2" x14ac:dyDescent="0.25">
      <c r="A175" s="12">
        <v>46561</v>
      </c>
      <c r="B175" s="12">
        <v>46561</v>
      </c>
    </row>
    <row r="176" spans="1:2" x14ac:dyDescent="0.25">
      <c r="A176" s="12">
        <v>46562</v>
      </c>
      <c r="B176" s="12">
        <v>46562</v>
      </c>
    </row>
    <row r="177" spans="1:2" x14ac:dyDescent="0.25">
      <c r="A177" s="12">
        <v>46563</v>
      </c>
      <c r="B177" s="12">
        <v>46563</v>
      </c>
    </row>
    <row r="178" spans="1:2" x14ac:dyDescent="0.25">
      <c r="A178" s="12">
        <v>46564</v>
      </c>
      <c r="B178" s="12">
        <v>46564</v>
      </c>
    </row>
    <row r="179" spans="1:2" x14ac:dyDescent="0.25">
      <c r="A179" s="12">
        <v>46565</v>
      </c>
      <c r="B179" s="12">
        <v>46565</v>
      </c>
    </row>
    <row r="180" spans="1:2" x14ac:dyDescent="0.25">
      <c r="A180" s="12">
        <v>46566</v>
      </c>
      <c r="B180" s="12">
        <v>46566</v>
      </c>
    </row>
    <row r="181" spans="1:2" x14ac:dyDescent="0.25">
      <c r="A181" s="12">
        <v>46567</v>
      </c>
      <c r="B181" s="12">
        <v>46567</v>
      </c>
    </row>
    <row r="182" spans="1:2" x14ac:dyDescent="0.25">
      <c r="A182" s="12">
        <v>46568</v>
      </c>
      <c r="B182" s="12">
        <v>46568</v>
      </c>
    </row>
    <row r="183" spans="1:2" x14ac:dyDescent="0.25">
      <c r="A183" s="12">
        <v>46569</v>
      </c>
      <c r="B183" s="12">
        <v>46569</v>
      </c>
    </row>
    <row r="184" spans="1:2" x14ac:dyDescent="0.25">
      <c r="A184" s="12">
        <v>46570</v>
      </c>
      <c r="B184" s="12">
        <v>46570</v>
      </c>
    </row>
    <row r="185" spans="1:2" x14ac:dyDescent="0.25">
      <c r="A185" s="12">
        <v>46571</v>
      </c>
      <c r="B185" s="12">
        <v>46571</v>
      </c>
    </row>
    <row r="186" spans="1:2" x14ac:dyDescent="0.25">
      <c r="A186" s="12">
        <v>46572</v>
      </c>
      <c r="B186" s="12">
        <v>46572</v>
      </c>
    </row>
    <row r="187" spans="1:2" x14ac:dyDescent="0.25">
      <c r="A187" s="12">
        <v>46573</v>
      </c>
      <c r="B187" s="12">
        <v>46573</v>
      </c>
    </row>
    <row r="188" spans="1:2" x14ac:dyDescent="0.25">
      <c r="A188" s="12">
        <v>46574</v>
      </c>
      <c r="B188" s="12">
        <v>46574</v>
      </c>
    </row>
    <row r="189" spans="1:2" x14ac:dyDescent="0.25">
      <c r="A189" s="12">
        <v>46575</v>
      </c>
      <c r="B189" s="12">
        <v>46575</v>
      </c>
    </row>
    <row r="190" spans="1:2" x14ac:dyDescent="0.25">
      <c r="A190" s="12">
        <v>46576</v>
      </c>
      <c r="B190" s="12">
        <v>46576</v>
      </c>
    </row>
    <row r="191" spans="1:2" x14ac:dyDescent="0.25">
      <c r="A191" s="12">
        <v>46577</v>
      </c>
      <c r="B191" s="12">
        <v>46577</v>
      </c>
    </row>
    <row r="192" spans="1:2" x14ac:dyDescent="0.25">
      <c r="A192" s="12">
        <v>46578</v>
      </c>
      <c r="B192" s="12">
        <v>46578</v>
      </c>
    </row>
    <row r="193" spans="1:2" x14ac:dyDescent="0.25">
      <c r="A193" s="12">
        <v>46579</v>
      </c>
      <c r="B193" s="12">
        <v>46579</v>
      </c>
    </row>
    <row r="194" spans="1:2" x14ac:dyDescent="0.25">
      <c r="A194" s="12">
        <v>46580</v>
      </c>
      <c r="B194" s="12">
        <v>46580</v>
      </c>
    </row>
    <row r="195" spans="1:2" x14ac:dyDescent="0.25">
      <c r="A195" s="12">
        <v>46581</v>
      </c>
      <c r="B195" s="12">
        <v>46581</v>
      </c>
    </row>
    <row r="196" spans="1:2" x14ac:dyDescent="0.25">
      <c r="A196" s="12">
        <v>46582</v>
      </c>
      <c r="B196" s="12">
        <v>46582</v>
      </c>
    </row>
    <row r="197" spans="1:2" x14ac:dyDescent="0.25">
      <c r="A197" s="12">
        <v>46583</v>
      </c>
      <c r="B197" s="12">
        <v>46583</v>
      </c>
    </row>
    <row r="198" spans="1:2" x14ac:dyDescent="0.25">
      <c r="A198" s="12">
        <v>46584</v>
      </c>
      <c r="B198" s="12">
        <v>46584</v>
      </c>
    </row>
    <row r="199" spans="1:2" x14ac:dyDescent="0.25">
      <c r="A199" s="12">
        <v>46585</v>
      </c>
      <c r="B199" s="12">
        <v>46585</v>
      </c>
    </row>
    <row r="200" spans="1:2" x14ac:dyDescent="0.25">
      <c r="A200" s="12">
        <v>46586</v>
      </c>
      <c r="B200" s="12">
        <v>46586</v>
      </c>
    </row>
    <row r="201" spans="1:2" x14ac:dyDescent="0.25">
      <c r="A201" s="12">
        <v>46587</v>
      </c>
      <c r="B201" s="12">
        <v>46587</v>
      </c>
    </row>
    <row r="202" spans="1:2" x14ac:dyDescent="0.25">
      <c r="A202" s="12">
        <v>46588</v>
      </c>
      <c r="B202" s="12">
        <v>46588</v>
      </c>
    </row>
    <row r="203" spans="1:2" x14ac:dyDescent="0.25">
      <c r="A203" s="12">
        <v>46589</v>
      </c>
      <c r="B203" s="12">
        <v>46589</v>
      </c>
    </row>
    <row r="204" spans="1:2" x14ac:dyDescent="0.25">
      <c r="A204" s="12">
        <v>46590</v>
      </c>
      <c r="B204" s="12">
        <v>46590</v>
      </c>
    </row>
    <row r="205" spans="1:2" x14ac:dyDescent="0.25">
      <c r="A205" s="12">
        <v>46591</v>
      </c>
      <c r="B205" s="12">
        <v>46591</v>
      </c>
    </row>
    <row r="206" spans="1:2" x14ac:dyDescent="0.25">
      <c r="A206" s="12">
        <v>46592</v>
      </c>
      <c r="B206" s="12">
        <v>46592</v>
      </c>
    </row>
    <row r="207" spans="1:2" x14ac:dyDescent="0.25">
      <c r="A207" s="12">
        <v>46593</v>
      </c>
      <c r="B207" s="12">
        <v>46593</v>
      </c>
    </row>
    <row r="208" spans="1:2" x14ac:dyDescent="0.25">
      <c r="A208" s="12">
        <v>46594</v>
      </c>
      <c r="B208" s="12">
        <v>46594</v>
      </c>
    </row>
    <row r="209" spans="1:2" x14ac:dyDescent="0.25">
      <c r="A209" s="12">
        <v>46595</v>
      </c>
      <c r="B209" s="12">
        <v>46595</v>
      </c>
    </row>
    <row r="210" spans="1:2" x14ac:dyDescent="0.25">
      <c r="A210" s="12">
        <v>46596</v>
      </c>
      <c r="B210" s="12">
        <v>46596</v>
      </c>
    </row>
    <row r="211" spans="1:2" x14ac:dyDescent="0.25">
      <c r="A211" s="12">
        <v>46597</v>
      </c>
      <c r="B211" s="12">
        <v>46597</v>
      </c>
    </row>
    <row r="212" spans="1:2" x14ac:dyDescent="0.25">
      <c r="A212" s="12">
        <v>46598</v>
      </c>
      <c r="B212" s="12">
        <v>46598</v>
      </c>
    </row>
    <row r="213" spans="1:2" x14ac:dyDescent="0.25">
      <c r="A213" s="12">
        <v>46599</v>
      </c>
      <c r="B213" s="12">
        <v>46599</v>
      </c>
    </row>
    <row r="214" spans="1:2" x14ac:dyDescent="0.25">
      <c r="A214" s="12">
        <v>46600</v>
      </c>
      <c r="B214" s="12">
        <v>46600</v>
      </c>
    </row>
    <row r="215" spans="1:2" x14ac:dyDescent="0.25">
      <c r="A215" s="12">
        <v>46601</v>
      </c>
      <c r="B215" s="12">
        <v>46601</v>
      </c>
    </row>
    <row r="216" spans="1:2" x14ac:dyDescent="0.25">
      <c r="A216" s="12">
        <v>46602</v>
      </c>
      <c r="B216" s="12">
        <v>46602</v>
      </c>
    </row>
    <row r="217" spans="1:2" x14ac:dyDescent="0.25">
      <c r="A217" s="12">
        <v>46603</v>
      </c>
      <c r="B217" s="12">
        <v>46603</v>
      </c>
    </row>
    <row r="218" spans="1:2" x14ac:dyDescent="0.25">
      <c r="A218" s="12">
        <v>46604</v>
      </c>
      <c r="B218" s="12">
        <v>46604</v>
      </c>
    </row>
    <row r="219" spans="1:2" x14ac:dyDescent="0.25">
      <c r="A219" s="12">
        <v>46605</v>
      </c>
      <c r="B219" s="12">
        <v>46605</v>
      </c>
    </row>
    <row r="220" spans="1:2" x14ac:dyDescent="0.25">
      <c r="A220" s="12">
        <v>46606</v>
      </c>
      <c r="B220" s="12">
        <v>46606</v>
      </c>
    </row>
    <row r="221" spans="1:2" x14ac:dyDescent="0.25">
      <c r="A221" s="12">
        <v>46607</v>
      </c>
      <c r="B221" s="12">
        <v>46607</v>
      </c>
    </row>
    <row r="222" spans="1:2" x14ac:dyDescent="0.25">
      <c r="A222" s="12">
        <v>46608</v>
      </c>
      <c r="B222" s="12">
        <v>46608</v>
      </c>
    </row>
    <row r="223" spans="1:2" x14ac:dyDescent="0.25">
      <c r="A223" s="12">
        <v>46609</v>
      </c>
      <c r="B223" s="12">
        <v>46609</v>
      </c>
    </row>
    <row r="224" spans="1:2" x14ac:dyDescent="0.25">
      <c r="A224" s="12">
        <v>46610</v>
      </c>
      <c r="B224" s="12">
        <v>46610</v>
      </c>
    </row>
    <row r="225" spans="1:2" x14ac:dyDescent="0.25">
      <c r="A225" s="12">
        <v>46611</v>
      </c>
      <c r="B225" s="12">
        <v>46611</v>
      </c>
    </row>
    <row r="226" spans="1:2" x14ac:dyDescent="0.25">
      <c r="A226" s="12">
        <v>46612</v>
      </c>
      <c r="B226" s="12">
        <v>46612</v>
      </c>
    </row>
    <row r="227" spans="1:2" x14ac:dyDescent="0.25">
      <c r="A227" s="12">
        <v>46613</v>
      </c>
      <c r="B227" s="12">
        <v>46613</v>
      </c>
    </row>
    <row r="228" spans="1:2" x14ac:dyDescent="0.25">
      <c r="A228" s="12">
        <v>46614</v>
      </c>
      <c r="B228" s="12">
        <v>46614</v>
      </c>
    </row>
    <row r="229" spans="1:2" x14ac:dyDescent="0.25">
      <c r="A229" s="12">
        <v>46615</v>
      </c>
      <c r="B229" s="12">
        <v>46615</v>
      </c>
    </row>
    <row r="230" spans="1:2" x14ac:dyDescent="0.25">
      <c r="A230" s="12">
        <v>46616</v>
      </c>
      <c r="B230" s="12">
        <v>46616</v>
      </c>
    </row>
    <row r="231" spans="1:2" x14ac:dyDescent="0.25">
      <c r="A231" s="12">
        <v>46617</v>
      </c>
      <c r="B231" s="12">
        <v>46617</v>
      </c>
    </row>
    <row r="232" spans="1:2" x14ac:dyDescent="0.25">
      <c r="A232" s="12">
        <v>46618</v>
      </c>
      <c r="B232" s="12">
        <v>46618</v>
      </c>
    </row>
    <row r="233" spans="1:2" x14ac:dyDescent="0.25">
      <c r="A233" s="12">
        <v>46619</v>
      </c>
      <c r="B233" s="12">
        <v>46619</v>
      </c>
    </row>
    <row r="234" spans="1:2" x14ac:dyDescent="0.25">
      <c r="A234" s="12">
        <v>46620</v>
      </c>
      <c r="B234" s="12">
        <v>46620</v>
      </c>
    </row>
    <row r="235" spans="1:2" x14ac:dyDescent="0.25">
      <c r="A235" s="12">
        <v>46621</v>
      </c>
      <c r="B235" s="12">
        <v>46621</v>
      </c>
    </row>
    <row r="236" spans="1:2" x14ac:dyDescent="0.25">
      <c r="A236" s="12">
        <v>46622</v>
      </c>
      <c r="B236" s="12">
        <v>46622</v>
      </c>
    </row>
    <row r="237" spans="1:2" x14ac:dyDescent="0.25">
      <c r="A237" s="12">
        <v>46623</v>
      </c>
      <c r="B237" s="12">
        <v>46623</v>
      </c>
    </row>
    <row r="238" spans="1:2" x14ac:dyDescent="0.25">
      <c r="A238" s="12">
        <v>46624</v>
      </c>
      <c r="B238" s="12">
        <v>46624</v>
      </c>
    </row>
    <row r="239" spans="1:2" x14ac:dyDescent="0.25">
      <c r="A239" s="12">
        <v>46625</v>
      </c>
      <c r="B239" s="12">
        <v>46625</v>
      </c>
    </row>
    <row r="240" spans="1:2" x14ac:dyDescent="0.25">
      <c r="A240" s="12">
        <v>46626</v>
      </c>
      <c r="B240" s="12">
        <v>46626</v>
      </c>
    </row>
    <row r="241" spans="1:2" x14ac:dyDescent="0.25">
      <c r="A241" s="12">
        <v>46627</v>
      </c>
      <c r="B241" s="12">
        <v>46627</v>
      </c>
    </row>
    <row r="242" spans="1:2" x14ac:dyDescent="0.25">
      <c r="A242" s="12">
        <v>46628</v>
      </c>
      <c r="B242" s="12">
        <v>46628</v>
      </c>
    </row>
    <row r="243" spans="1:2" x14ac:dyDescent="0.25">
      <c r="A243" s="12">
        <v>46629</v>
      </c>
      <c r="B243" s="12">
        <v>46629</v>
      </c>
    </row>
    <row r="244" spans="1:2" x14ac:dyDescent="0.25">
      <c r="A244" s="12">
        <v>46630</v>
      </c>
      <c r="B244" s="12">
        <v>46630</v>
      </c>
    </row>
    <row r="245" spans="1:2" x14ac:dyDescent="0.25">
      <c r="A245" s="12">
        <v>46631</v>
      </c>
      <c r="B245" s="12">
        <v>46631</v>
      </c>
    </row>
    <row r="246" spans="1:2" x14ac:dyDescent="0.25">
      <c r="A246" s="12">
        <v>46632</v>
      </c>
      <c r="B246" s="12">
        <v>46632</v>
      </c>
    </row>
    <row r="247" spans="1:2" x14ac:dyDescent="0.25">
      <c r="A247" s="12">
        <v>46633</v>
      </c>
      <c r="B247" s="12">
        <v>46633</v>
      </c>
    </row>
    <row r="248" spans="1:2" x14ac:dyDescent="0.25">
      <c r="A248" s="12">
        <v>46634</v>
      </c>
      <c r="B248" s="12">
        <v>46634</v>
      </c>
    </row>
    <row r="249" spans="1:2" x14ac:dyDescent="0.25">
      <c r="A249" s="12">
        <v>46635</v>
      </c>
      <c r="B249" s="12">
        <v>46635</v>
      </c>
    </row>
    <row r="250" spans="1:2" x14ac:dyDescent="0.25">
      <c r="A250" s="12">
        <v>46636</v>
      </c>
      <c r="B250" s="12">
        <v>46636</v>
      </c>
    </row>
    <row r="251" spans="1:2" x14ac:dyDescent="0.25">
      <c r="A251" s="12">
        <v>46637</v>
      </c>
      <c r="B251" s="12">
        <v>46637</v>
      </c>
    </row>
    <row r="252" spans="1:2" x14ac:dyDescent="0.25">
      <c r="A252" s="12">
        <v>46638</v>
      </c>
      <c r="B252" s="12">
        <v>46638</v>
      </c>
    </row>
    <row r="253" spans="1:2" x14ac:dyDescent="0.25">
      <c r="A253" s="12">
        <v>46639</v>
      </c>
      <c r="B253" s="12">
        <v>46639</v>
      </c>
    </row>
    <row r="254" spans="1:2" x14ac:dyDescent="0.25">
      <c r="A254" s="12">
        <v>46640</v>
      </c>
      <c r="B254" s="12">
        <v>46640</v>
      </c>
    </row>
    <row r="255" spans="1:2" x14ac:dyDescent="0.25">
      <c r="A255" s="12">
        <v>46641</v>
      </c>
      <c r="B255" s="12">
        <v>46641</v>
      </c>
    </row>
    <row r="256" spans="1:2" x14ac:dyDescent="0.25">
      <c r="A256" s="12">
        <v>46642</v>
      </c>
      <c r="B256" s="12">
        <v>46642</v>
      </c>
    </row>
    <row r="257" spans="1:2" x14ac:dyDescent="0.25">
      <c r="A257" s="12">
        <v>46643</v>
      </c>
      <c r="B257" s="12">
        <v>46643</v>
      </c>
    </row>
    <row r="258" spans="1:2" x14ac:dyDescent="0.25">
      <c r="A258" s="12">
        <v>46644</v>
      </c>
      <c r="B258" s="12">
        <v>46644</v>
      </c>
    </row>
    <row r="259" spans="1:2" x14ac:dyDescent="0.25">
      <c r="A259" s="12">
        <v>46645</v>
      </c>
      <c r="B259" s="12">
        <v>46645</v>
      </c>
    </row>
    <row r="260" spans="1:2" x14ac:dyDescent="0.25">
      <c r="A260" s="12">
        <v>46646</v>
      </c>
      <c r="B260" s="12">
        <v>46646</v>
      </c>
    </row>
    <row r="261" spans="1:2" x14ac:dyDescent="0.25">
      <c r="A261" s="12">
        <v>46647</v>
      </c>
      <c r="B261" s="12">
        <v>46647</v>
      </c>
    </row>
    <row r="262" spans="1:2" x14ac:dyDescent="0.25">
      <c r="A262" s="12">
        <v>46648</v>
      </c>
      <c r="B262" s="12">
        <v>46648</v>
      </c>
    </row>
    <row r="263" spans="1:2" x14ac:dyDescent="0.25">
      <c r="A263" s="12">
        <v>46649</v>
      </c>
      <c r="B263" s="12">
        <v>46649</v>
      </c>
    </row>
    <row r="264" spans="1:2" x14ac:dyDescent="0.25">
      <c r="A264" s="12">
        <v>46650</v>
      </c>
      <c r="B264" s="12">
        <v>46650</v>
      </c>
    </row>
    <row r="265" spans="1:2" x14ac:dyDescent="0.25">
      <c r="A265" s="12">
        <v>46651</v>
      </c>
      <c r="B265" s="12">
        <v>46651</v>
      </c>
    </row>
    <row r="266" spans="1:2" x14ac:dyDescent="0.25">
      <c r="A266" s="12">
        <v>46652</v>
      </c>
      <c r="B266" s="12">
        <v>46652</v>
      </c>
    </row>
    <row r="267" spans="1:2" x14ac:dyDescent="0.25">
      <c r="A267" s="12">
        <v>46653</v>
      </c>
      <c r="B267" s="12">
        <v>46653</v>
      </c>
    </row>
    <row r="268" spans="1:2" x14ac:dyDescent="0.25">
      <c r="A268" s="12">
        <v>46654</v>
      </c>
      <c r="B268" s="12">
        <v>46654</v>
      </c>
    </row>
    <row r="269" spans="1:2" x14ac:dyDescent="0.25">
      <c r="A269" s="12">
        <v>46655</v>
      </c>
      <c r="B269" s="12">
        <v>46655</v>
      </c>
    </row>
    <row r="270" spans="1:2" x14ac:dyDescent="0.25">
      <c r="A270" s="12">
        <v>46656</v>
      </c>
      <c r="B270" s="12">
        <v>46656</v>
      </c>
    </row>
    <row r="271" spans="1:2" x14ac:dyDescent="0.25">
      <c r="A271" s="12">
        <v>46657</v>
      </c>
      <c r="B271" s="12">
        <v>46657</v>
      </c>
    </row>
    <row r="272" spans="1:2" x14ac:dyDescent="0.25">
      <c r="A272" s="12">
        <v>46658</v>
      </c>
      <c r="B272" s="12">
        <v>46658</v>
      </c>
    </row>
    <row r="273" spans="1:2" x14ac:dyDescent="0.25">
      <c r="A273" s="12">
        <v>46659</v>
      </c>
      <c r="B273" s="12">
        <v>46659</v>
      </c>
    </row>
    <row r="274" spans="1:2" x14ac:dyDescent="0.25">
      <c r="A274" s="12">
        <v>46660</v>
      </c>
      <c r="B274" s="12">
        <v>46660</v>
      </c>
    </row>
    <row r="275" spans="1:2" x14ac:dyDescent="0.25">
      <c r="A275" s="12">
        <v>46661</v>
      </c>
      <c r="B275" s="12">
        <v>46661</v>
      </c>
    </row>
    <row r="276" spans="1:2" x14ac:dyDescent="0.25">
      <c r="A276" s="12">
        <v>46662</v>
      </c>
      <c r="B276" s="12">
        <v>46662</v>
      </c>
    </row>
    <row r="277" spans="1:2" x14ac:dyDescent="0.25">
      <c r="A277" s="12">
        <v>46663</v>
      </c>
      <c r="B277" s="12">
        <v>46663</v>
      </c>
    </row>
    <row r="278" spans="1:2" x14ac:dyDescent="0.25">
      <c r="A278" s="12">
        <v>46664</v>
      </c>
      <c r="B278" s="12">
        <v>46664</v>
      </c>
    </row>
    <row r="279" spans="1:2" x14ac:dyDescent="0.25">
      <c r="A279" s="12">
        <v>46665</v>
      </c>
      <c r="B279" s="12">
        <v>46665</v>
      </c>
    </row>
    <row r="280" spans="1:2" x14ac:dyDescent="0.25">
      <c r="A280" s="12">
        <v>46666</v>
      </c>
      <c r="B280" s="12">
        <v>46666</v>
      </c>
    </row>
    <row r="281" spans="1:2" x14ac:dyDescent="0.25">
      <c r="A281" s="12">
        <v>46667</v>
      </c>
      <c r="B281" s="12">
        <v>46667</v>
      </c>
    </row>
    <row r="282" spans="1:2" x14ac:dyDescent="0.25">
      <c r="A282" s="12">
        <v>46668</v>
      </c>
      <c r="B282" s="12">
        <v>46668</v>
      </c>
    </row>
    <row r="283" spans="1:2" x14ac:dyDescent="0.25">
      <c r="A283" s="12">
        <v>46669</v>
      </c>
      <c r="B283" s="12">
        <v>46669</v>
      </c>
    </row>
    <row r="284" spans="1:2" x14ac:dyDescent="0.25">
      <c r="A284" s="12">
        <v>46670</v>
      </c>
      <c r="B284" s="12">
        <v>46670</v>
      </c>
    </row>
    <row r="285" spans="1:2" x14ac:dyDescent="0.25">
      <c r="A285" s="12">
        <v>46671</v>
      </c>
      <c r="B285" s="12">
        <v>46671</v>
      </c>
    </row>
    <row r="286" spans="1:2" x14ac:dyDescent="0.25">
      <c r="A286" s="12">
        <v>46672</v>
      </c>
      <c r="B286" s="12">
        <v>46672</v>
      </c>
    </row>
    <row r="287" spans="1:2" x14ac:dyDescent="0.25">
      <c r="A287" s="12">
        <v>46673</v>
      </c>
      <c r="B287" s="12">
        <v>46673</v>
      </c>
    </row>
    <row r="288" spans="1:2" x14ac:dyDescent="0.25">
      <c r="A288" s="12">
        <v>46674</v>
      </c>
      <c r="B288" s="12">
        <v>46674</v>
      </c>
    </row>
    <row r="289" spans="1:2" x14ac:dyDescent="0.25">
      <c r="A289" s="12">
        <v>46675</v>
      </c>
      <c r="B289" s="12">
        <v>46675</v>
      </c>
    </row>
    <row r="290" spans="1:2" x14ac:dyDescent="0.25">
      <c r="A290" s="12">
        <v>46676</v>
      </c>
      <c r="B290" s="12">
        <v>46676</v>
      </c>
    </row>
    <row r="291" spans="1:2" x14ac:dyDescent="0.25">
      <c r="A291" s="12">
        <v>46677</v>
      </c>
      <c r="B291" s="12">
        <v>46677</v>
      </c>
    </row>
    <row r="292" spans="1:2" x14ac:dyDescent="0.25">
      <c r="A292" s="12">
        <v>46678</v>
      </c>
      <c r="B292" s="12">
        <v>46678</v>
      </c>
    </row>
    <row r="293" spans="1:2" x14ac:dyDescent="0.25">
      <c r="A293" s="12">
        <v>46679</v>
      </c>
      <c r="B293" s="12">
        <v>46679</v>
      </c>
    </row>
    <row r="294" spans="1:2" x14ac:dyDescent="0.25">
      <c r="A294" s="12">
        <v>46680</v>
      </c>
      <c r="B294" s="12">
        <v>46680</v>
      </c>
    </row>
    <row r="295" spans="1:2" x14ac:dyDescent="0.25">
      <c r="A295" s="12">
        <v>46681</v>
      </c>
      <c r="B295" s="12">
        <v>46681</v>
      </c>
    </row>
    <row r="296" spans="1:2" x14ac:dyDescent="0.25">
      <c r="A296" s="12">
        <v>46682</v>
      </c>
      <c r="B296" s="12">
        <v>46682</v>
      </c>
    </row>
    <row r="297" spans="1:2" x14ac:dyDescent="0.25">
      <c r="A297" s="12">
        <v>46683</v>
      </c>
      <c r="B297" s="12">
        <v>46683</v>
      </c>
    </row>
    <row r="298" spans="1:2" x14ac:dyDescent="0.25">
      <c r="A298" s="12">
        <v>46684</v>
      </c>
      <c r="B298" s="12">
        <v>46684</v>
      </c>
    </row>
    <row r="299" spans="1:2" x14ac:dyDescent="0.25">
      <c r="A299" s="12">
        <v>46685</v>
      </c>
      <c r="B299" s="12">
        <v>46685</v>
      </c>
    </row>
    <row r="300" spans="1:2" x14ac:dyDescent="0.25">
      <c r="A300" s="12">
        <v>46686</v>
      </c>
      <c r="B300" s="12">
        <v>46686</v>
      </c>
    </row>
    <row r="301" spans="1:2" x14ac:dyDescent="0.25">
      <c r="A301" s="12">
        <v>46687</v>
      </c>
      <c r="B301" s="12">
        <v>46687</v>
      </c>
    </row>
    <row r="302" spans="1:2" x14ac:dyDescent="0.25">
      <c r="A302" s="12">
        <v>46688</v>
      </c>
      <c r="B302" s="12">
        <v>46688</v>
      </c>
    </row>
    <row r="303" spans="1:2" x14ac:dyDescent="0.25">
      <c r="A303" s="12">
        <v>46689</v>
      </c>
      <c r="B303" s="12">
        <v>46689</v>
      </c>
    </row>
    <row r="304" spans="1:2" x14ac:dyDescent="0.25">
      <c r="A304" s="12">
        <v>46690</v>
      </c>
      <c r="B304" s="12">
        <v>46690</v>
      </c>
    </row>
    <row r="305" spans="1:2" x14ac:dyDescent="0.25">
      <c r="A305" s="12">
        <v>46691</v>
      </c>
      <c r="B305" s="12">
        <v>46691</v>
      </c>
    </row>
    <row r="306" spans="1:2" x14ac:dyDescent="0.25">
      <c r="A306" s="12">
        <v>46692</v>
      </c>
      <c r="B306" s="12">
        <v>46692</v>
      </c>
    </row>
    <row r="307" spans="1:2" x14ac:dyDescent="0.25">
      <c r="A307" s="12">
        <v>46693</v>
      </c>
      <c r="B307" s="12">
        <v>46693</v>
      </c>
    </row>
    <row r="308" spans="1:2" x14ac:dyDescent="0.25">
      <c r="A308" s="12">
        <v>46694</v>
      </c>
      <c r="B308" s="12">
        <v>46694</v>
      </c>
    </row>
    <row r="309" spans="1:2" x14ac:dyDescent="0.25">
      <c r="A309" s="12">
        <v>46695</v>
      </c>
      <c r="B309" s="12">
        <v>46695</v>
      </c>
    </row>
    <row r="310" spans="1:2" x14ac:dyDescent="0.25">
      <c r="A310" s="12">
        <v>46696</v>
      </c>
      <c r="B310" s="12">
        <v>46696</v>
      </c>
    </row>
    <row r="311" spans="1:2" x14ac:dyDescent="0.25">
      <c r="A311" s="12">
        <v>46697</v>
      </c>
      <c r="B311" s="12">
        <v>46697</v>
      </c>
    </row>
    <row r="312" spans="1:2" x14ac:dyDescent="0.25">
      <c r="A312" s="12">
        <v>46698</v>
      </c>
      <c r="B312" s="12">
        <v>46698</v>
      </c>
    </row>
    <row r="313" spans="1:2" x14ac:dyDescent="0.25">
      <c r="A313" s="12">
        <v>46699</v>
      </c>
      <c r="B313" s="12">
        <v>46699</v>
      </c>
    </row>
    <row r="314" spans="1:2" x14ac:dyDescent="0.25">
      <c r="A314" s="12">
        <v>46700</v>
      </c>
      <c r="B314" s="12">
        <v>46700</v>
      </c>
    </row>
    <row r="315" spans="1:2" x14ac:dyDescent="0.25">
      <c r="A315" s="12">
        <v>46701</v>
      </c>
      <c r="B315" s="12">
        <v>46701</v>
      </c>
    </row>
    <row r="316" spans="1:2" x14ac:dyDescent="0.25">
      <c r="A316" s="12">
        <v>46702</v>
      </c>
      <c r="B316" s="12">
        <v>46702</v>
      </c>
    </row>
    <row r="317" spans="1:2" x14ac:dyDescent="0.25">
      <c r="A317" s="12">
        <v>46703</v>
      </c>
      <c r="B317" s="12">
        <v>46703</v>
      </c>
    </row>
    <row r="318" spans="1:2" x14ac:dyDescent="0.25">
      <c r="A318" s="12">
        <v>46704</v>
      </c>
      <c r="B318" s="12">
        <v>46704</v>
      </c>
    </row>
    <row r="319" spans="1:2" x14ac:dyDescent="0.25">
      <c r="A319" s="12">
        <v>46705</v>
      </c>
      <c r="B319" s="12">
        <v>46705</v>
      </c>
    </row>
    <row r="320" spans="1:2" x14ac:dyDescent="0.25">
      <c r="A320" s="12">
        <v>46706</v>
      </c>
      <c r="B320" s="12">
        <v>46706</v>
      </c>
    </row>
    <row r="321" spans="1:2" x14ac:dyDescent="0.25">
      <c r="A321" s="12">
        <v>46707</v>
      </c>
      <c r="B321" s="12">
        <v>46707</v>
      </c>
    </row>
    <row r="322" spans="1:2" x14ac:dyDescent="0.25">
      <c r="A322" s="12">
        <v>46708</v>
      </c>
      <c r="B322" s="12">
        <v>46708</v>
      </c>
    </row>
    <row r="323" spans="1:2" x14ac:dyDescent="0.25">
      <c r="A323" s="12">
        <v>46709</v>
      </c>
      <c r="B323" s="12">
        <v>46709</v>
      </c>
    </row>
    <row r="324" spans="1:2" x14ac:dyDescent="0.25">
      <c r="A324" s="12">
        <v>46710</v>
      </c>
      <c r="B324" s="12">
        <v>46710</v>
      </c>
    </row>
    <row r="325" spans="1:2" x14ac:dyDescent="0.25">
      <c r="A325" s="12">
        <v>46711</v>
      </c>
      <c r="B325" s="12">
        <v>46711</v>
      </c>
    </row>
    <row r="326" spans="1:2" x14ac:dyDescent="0.25">
      <c r="A326" s="12">
        <v>46712</v>
      </c>
      <c r="B326" s="12">
        <v>46712</v>
      </c>
    </row>
    <row r="327" spans="1:2" x14ac:dyDescent="0.25">
      <c r="A327" s="12">
        <v>46713</v>
      </c>
      <c r="B327" s="12">
        <v>46713</v>
      </c>
    </row>
    <row r="328" spans="1:2" x14ac:dyDescent="0.25">
      <c r="A328" s="12">
        <v>46714</v>
      </c>
      <c r="B328" s="12">
        <v>46714</v>
      </c>
    </row>
    <row r="329" spans="1:2" x14ac:dyDescent="0.25">
      <c r="A329" s="12">
        <v>46715</v>
      </c>
      <c r="B329" s="12">
        <v>46715</v>
      </c>
    </row>
    <row r="330" spans="1:2" x14ac:dyDescent="0.25">
      <c r="A330" s="12">
        <v>46716</v>
      </c>
      <c r="B330" s="12">
        <v>46716</v>
      </c>
    </row>
    <row r="331" spans="1:2" x14ac:dyDescent="0.25">
      <c r="A331" s="12">
        <v>46717</v>
      </c>
      <c r="B331" s="12">
        <v>46717</v>
      </c>
    </row>
    <row r="332" spans="1:2" x14ac:dyDescent="0.25">
      <c r="A332" s="12">
        <v>46718</v>
      </c>
      <c r="B332" s="12">
        <v>46718</v>
      </c>
    </row>
    <row r="333" spans="1:2" x14ac:dyDescent="0.25">
      <c r="A333" s="12">
        <v>46719</v>
      </c>
      <c r="B333" s="12">
        <v>46719</v>
      </c>
    </row>
    <row r="334" spans="1:2" x14ac:dyDescent="0.25">
      <c r="A334" s="12">
        <v>46720</v>
      </c>
      <c r="B334" s="12">
        <v>46720</v>
      </c>
    </row>
    <row r="335" spans="1:2" x14ac:dyDescent="0.25">
      <c r="A335" s="12">
        <v>46721</v>
      </c>
      <c r="B335" s="12">
        <v>46721</v>
      </c>
    </row>
    <row r="336" spans="1:2" x14ac:dyDescent="0.25">
      <c r="A336" s="12">
        <v>46722</v>
      </c>
      <c r="B336" s="12">
        <v>46722</v>
      </c>
    </row>
    <row r="337" spans="1:2" x14ac:dyDescent="0.25">
      <c r="A337" s="12">
        <v>46723</v>
      </c>
      <c r="B337" s="12">
        <v>46723</v>
      </c>
    </row>
    <row r="338" spans="1:2" x14ac:dyDescent="0.25">
      <c r="A338" s="12">
        <v>46724</v>
      </c>
      <c r="B338" s="12">
        <v>46724</v>
      </c>
    </row>
    <row r="339" spans="1:2" x14ac:dyDescent="0.25">
      <c r="A339" s="12">
        <v>46725</v>
      </c>
      <c r="B339" s="12">
        <v>46725</v>
      </c>
    </row>
    <row r="340" spans="1:2" x14ac:dyDescent="0.25">
      <c r="A340" s="12">
        <v>46726</v>
      </c>
      <c r="B340" s="12">
        <v>46726</v>
      </c>
    </row>
    <row r="341" spans="1:2" x14ac:dyDescent="0.25">
      <c r="A341" s="12">
        <v>46727</v>
      </c>
      <c r="B341" s="12">
        <v>46727</v>
      </c>
    </row>
    <row r="342" spans="1:2" x14ac:dyDescent="0.25">
      <c r="A342" s="12">
        <v>46728</v>
      </c>
      <c r="B342" s="12">
        <v>46728</v>
      </c>
    </row>
    <row r="343" spans="1:2" x14ac:dyDescent="0.25">
      <c r="A343" s="12">
        <v>46729</v>
      </c>
      <c r="B343" s="12">
        <v>46729</v>
      </c>
    </row>
    <row r="344" spans="1:2" x14ac:dyDescent="0.25">
      <c r="A344" s="12">
        <v>46730</v>
      </c>
      <c r="B344" s="12">
        <v>46730</v>
      </c>
    </row>
    <row r="345" spans="1:2" x14ac:dyDescent="0.25">
      <c r="A345" s="12">
        <v>46731</v>
      </c>
      <c r="B345" s="12">
        <v>46731</v>
      </c>
    </row>
    <row r="346" spans="1:2" x14ac:dyDescent="0.25">
      <c r="A346" s="12">
        <v>46732</v>
      </c>
      <c r="B346" s="12">
        <v>46732</v>
      </c>
    </row>
    <row r="347" spans="1:2" x14ac:dyDescent="0.25">
      <c r="A347" s="12">
        <v>46733</v>
      </c>
      <c r="B347" s="12">
        <v>46733</v>
      </c>
    </row>
    <row r="348" spans="1:2" x14ac:dyDescent="0.25">
      <c r="A348" s="12">
        <v>46734</v>
      </c>
      <c r="B348" s="12">
        <v>46734</v>
      </c>
    </row>
    <row r="349" spans="1:2" x14ac:dyDescent="0.25">
      <c r="A349" s="12">
        <v>46735</v>
      </c>
      <c r="B349" s="12">
        <v>46735</v>
      </c>
    </row>
    <row r="350" spans="1:2" x14ac:dyDescent="0.25">
      <c r="A350" s="12">
        <v>46736</v>
      </c>
      <c r="B350" s="12">
        <v>46736</v>
      </c>
    </row>
    <row r="351" spans="1:2" x14ac:dyDescent="0.25">
      <c r="A351" s="12">
        <v>46737</v>
      </c>
      <c r="B351" s="12">
        <v>46737</v>
      </c>
    </row>
    <row r="352" spans="1:2" x14ac:dyDescent="0.25">
      <c r="A352" s="12">
        <v>46738</v>
      </c>
      <c r="B352" s="12">
        <v>46738</v>
      </c>
    </row>
    <row r="353" spans="1:2" x14ac:dyDescent="0.25">
      <c r="A353" s="12">
        <v>46739</v>
      </c>
      <c r="B353" s="12">
        <v>46739</v>
      </c>
    </row>
    <row r="354" spans="1:2" x14ac:dyDescent="0.25">
      <c r="A354" s="12">
        <v>46740</v>
      </c>
      <c r="B354" s="12">
        <v>46740</v>
      </c>
    </row>
    <row r="355" spans="1:2" x14ac:dyDescent="0.25">
      <c r="A355" s="12">
        <v>46741</v>
      </c>
      <c r="B355" s="12">
        <v>46741</v>
      </c>
    </row>
    <row r="356" spans="1:2" x14ac:dyDescent="0.25">
      <c r="A356" s="12">
        <v>46742</v>
      </c>
      <c r="B356" s="12">
        <v>46742</v>
      </c>
    </row>
    <row r="357" spans="1:2" x14ac:dyDescent="0.25">
      <c r="A357" s="12">
        <v>46743</v>
      </c>
      <c r="B357" s="12">
        <v>46743</v>
      </c>
    </row>
    <row r="358" spans="1:2" x14ac:dyDescent="0.25">
      <c r="A358" s="12">
        <v>46744</v>
      </c>
      <c r="B358" s="12">
        <v>46744</v>
      </c>
    </row>
    <row r="359" spans="1:2" x14ac:dyDescent="0.25">
      <c r="A359" s="12">
        <v>46745</v>
      </c>
      <c r="B359" s="12">
        <v>46745</v>
      </c>
    </row>
    <row r="360" spans="1:2" x14ac:dyDescent="0.25">
      <c r="A360" s="12">
        <v>46746</v>
      </c>
      <c r="B360" s="12">
        <v>46746</v>
      </c>
    </row>
    <row r="361" spans="1:2" x14ac:dyDescent="0.25">
      <c r="A361" s="12">
        <v>46747</v>
      </c>
      <c r="B361" s="12">
        <v>46747</v>
      </c>
    </row>
    <row r="362" spans="1:2" x14ac:dyDescent="0.25">
      <c r="A362" s="12">
        <v>46748</v>
      </c>
      <c r="B362" s="12">
        <v>46748</v>
      </c>
    </row>
    <row r="363" spans="1:2" x14ac:dyDescent="0.25">
      <c r="A363" s="12">
        <v>46749</v>
      </c>
      <c r="B363" s="12">
        <v>46749</v>
      </c>
    </row>
    <row r="364" spans="1:2" x14ac:dyDescent="0.25">
      <c r="A364" s="12">
        <v>46750</v>
      </c>
      <c r="B364" s="12">
        <v>46750</v>
      </c>
    </row>
    <row r="365" spans="1:2" x14ac:dyDescent="0.25">
      <c r="A365" s="12">
        <v>46751</v>
      </c>
      <c r="B365" s="12">
        <v>46751</v>
      </c>
    </row>
    <row r="366" spans="1:2" x14ac:dyDescent="0.25">
      <c r="A366" s="12">
        <v>46752</v>
      </c>
      <c r="B366" s="12">
        <v>46752</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793F4F-5E88-44F9-B646-B4B07BE4EAD4}">
  <sheetPr codeName="Feuil3"/>
  <dimension ref="A1:C24"/>
  <sheetViews>
    <sheetView view="pageLayout" zoomScaleNormal="100" workbookViewId="0">
      <selection activeCell="C5" sqref="C5"/>
    </sheetView>
  </sheetViews>
  <sheetFormatPr baseColWidth="10" defaultColWidth="11.44140625" defaultRowHeight="14.4" x14ac:dyDescent="0.3"/>
  <cols>
    <col min="1" max="1" width="28.33203125" customWidth="1"/>
    <col min="2" max="2" width="28.5546875" customWidth="1"/>
    <col min="3" max="3" width="42.77734375" customWidth="1"/>
  </cols>
  <sheetData>
    <row r="1" spans="1:3" s="110" customFormat="1" ht="18" x14ac:dyDescent="0.35">
      <c r="A1" s="120" t="s">
        <v>120</v>
      </c>
      <c r="B1" s="120"/>
      <c r="C1" s="120"/>
    </row>
    <row r="2" spans="1:3" s="110" customFormat="1" ht="6.6" customHeight="1" x14ac:dyDescent="0.35">
      <c r="A2" s="111"/>
      <c r="B2" s="111"/>
      <c r="C2" s="111"/>
    </row>
    <row r="3" spans="1:3" ht="27" customHeight="1" x14ac:dyDescent="0.3">
      <c r="A3" s="122" t="s">
        <v>86</v>
      </c>
      <c r="B3" s="122"/>
      <c r="C3" s="105" t="s">
        <v>87</v>
      </c>
    </row>
    <row r="4" spans="1:3" ht="15.6" x14ac:dyDescent="0.3">
      <c r="A4" s="121" t="s">
        <v>88</v>
      </c>
      <c r="B4" s="121"/>
      <c r="C4" s="121"/>
    </row>
    <row r="5" spans="1:3" ht="48" customHeight="1" x14ac:dyDescent="0.3">
      <c r="A5" s="123" t="s">
        <v>89</v>
      </c>
      <c r="B5" s="107" t="s">
        <v>90</v>
      </c>
      <c r="C5" s="106" t="s">
        <v>91</v>
      </c>
    </row>
    <row r="6" spans="1:3" ht="44.25" customHeight="1" x14ac:dyDescent="0.3">
      <c r="A6" s="124"/>
      <c r="B6" s="126" t="s">
        <v>92</v>
      </c>
      <c r="C6" s="106" t="s">
        <v>93</v>
      </c>
    </row>
    <row r="7" spans="1:3" ht="59.25" customHeight="1" x14ac:dyDescent="0.3">
      <c r="A7" s="124"/>
      <c r="B7" s="126"/>
      <c r="C7" s="106" t="s">
        <v>94</v>
      </c>
    </row>
    <row r="8" spans="1:3" ht="56.25" customHeight="1" x14ac:dyDescent="0.3">
      <c r="A8" s="125"/>
      <c r="B8" s="126"/>
      <c r="C8" s="106" t="s">
        <v>95</v>
      </c>
    </row>
    <row r="9" spans="1:3" x14ac:dyDescent="0.3">
      <c r="A9" s="127" t="s">
        <v>96</v>
      </c>
      <c r="B9" s="127"/>
      <c r="C9" s="106" t="s">
        <v>97</v>
      </c>
    </row>
    <row r="10" spans="1:3" ht="16.2" customHeight="1" x14ac:dyDescent="0.3">
      <c r="A10" s="121" t="s">
        <v>98</v>
      </c>
      <c r="B10" s="121"/>
      <c r="C10" s="121"/>
    </row>
    <row r="11" spans="1:3" x14ac:dyDescent="0.3">
      <c r="A11" s="127" t="s">
        <v>99</v>
      </c>
      <c r="B11" s="127"/>
      <c r="C11" s="106" t="s">
        <v>100</v>
      </c>
    </row>
    <row r="12" spans="1:3" ht="37.5" customHeight="1" x14ac:dyDescent="0.3">
      <c r="A12" s="127" t="s">
        <v>101</v>
      </c>
      <c r="B12" s="107" t="s">
        <v>102</v>
      </c>
      <c r="C12" s="106" t="s">
        <v>103</v>
      </c>
    </row>
    <row r="13" spans="1:3" ht="46.5" customHeight="1" x14ac:dyDescent="0.3">
      <c r="A13" s="127"/>
      <c r="B13" s="107" t="s">
        <v>104</v>
      </c>
      <c r="C13" s="106" t="s">
        <v>105</v>
      </c>
    </row>
    <row r="14" spans="1:3" ht="15.6" x14ac:dyDescent="0.3">
      <c r="A14" s="121" t="s">
        <v>106</v>
      </c>
      <c r="B14" s="121"/>
      <c r="C14" s="121"/>
    </row>
    <row r="15" spans="1:3" ht="33.75" customHeight="1" x14ac:dyDescent="0.3">
      <c r="A15" s="127" t="s">
        <v>107</v>
      </c>
      <c r="B15" s="127"/>
      <c r="C15" s="128" t="s">
        <v>100</v>
      </c>
    </row>
    <row r="16" spans="1:3" ht="22.5" customHeight="1" x14ac:dyDescent="0.3">
      <c r="A16" s="127" t="s">
        <v>108</v>
      </c>
      <c r="B16" s="127"/>
      <c r="C16" s="128"/>
    </row>
    <row r="17" spans="1:3" ht="33" customHeight="1" x14ac:dyDescent="0.3">
      <c r="A17" s="127" t="s">
        <v>109</v>
      </c>
      <c r="B17" s="127"/>
      <c r="C17" s="128"/>
    </row>
    <row r="18" spans="1:3" ht="31.5" customHeight="1" x14ac:dyDescent="0.3">
      <c r="A18" s="127" t="s">
        <v>110</v>
      </c>
      <c r="B18" s="127"/>
      <c r="C18" s="128"/>
    </row>
    <row r="19" spans="1:3" ht="33" customHeight="1" x14ac:dyDescent="0.3">
      <c r="A19" s="127" t="s">
        <v>111</v>
      </c>
      <c r="B19" s="127"/>
      <c r="C19" s="128"/>
    </row>
    <row r="20" spans="1:3" ht="16.2" customHeight="1" x14ac:dyDescent="0.3">
      <c r="A20" s="121" t="s">
        <v>112</v>
      </c>
      <c r="B20" s="121"/>
      <c r="C20" s="121"/>
    </row>
    <row r="21" spans="1:3" ht="26.4" x14ac:dyDescent="0.3">
      <c r="A21" s="127" t="s">
        <v>113</v>
      </c>
      <c r="B21" s="127"/>
      <c r="C21" s="106" t="s">
        <v>114</v>
      </c>
    </row>
    <row r="22" spans="1:3" ht="69" customHeight="1" x14ac:dyDescent="0.3">
      <c r="A22" s="127" t="s">
        <v>115</v>
      </c>
      <c r="B22" s="127"/>
      <c r="C22" s="106" t="s">
        <v>116</v>
      </c>
    </row>
    <row r="23" spans="1:3" s="110" customFormat="1" ht="8.4" customHeight="1" x14ac:dyDescent="0.3">
      <c r="A23" s="108"/>
      <c r="B23" s="108"/>
      <c r="C23" s="109"/>
    </row>
    <row r="24" spans="1:3" s="110" customFormat="1" ht="18" x14ac:dyDescent="0.35">
      <c r="A24" s="120" t="s">
        <v>120</v>
      </c>
      <c r="B24" s="120"/>
      <c r="C24" s="120"/>
    </row>
  </sheetData>
  <sheetProtection sheet="1" objects="1" scenarios="1" selectLockedCells="1"/>
  <mergeCells count="20">
    <mergeCell ref="A17:B17"/>
    <mergeCell ref="A18:B18"/>
    <mergeCell ref="A19:B19"/>
    <mergeCell ref="A1:C1"/>
    <mergeCell ref="A24:C24"/>
    <mergeCell ref="A10:C10"/>
    <mergeCell ref="A3:B3"/>
    <mergeCell ref="A4:C4"/>
    <mergeCell ref="A5:A8"/>
    <mergeCell ref="B6:B8"/>
    <mergeCell ref="A9:B9"/>
    <mergeCell ref="A20:C20"/>
    <mergeCell ref="A21:B21"/>
    <mergeCell ref="A22:B22"/>
    <mergeCell ref="A11:B11"/>
    <mergeCell ref="A12:A13"/>
    <mergeCell ref="A14:C14"/>
    <mergeCell ref="A15:B15"/>
    <mergeCell ref="C15:C19"/>
    <mergeCell ref="A16:B16"/>
  </mergeCells>
  <hyperlinks>
    <hyperlink ref="A24:C24" r:id="rId1" display="Référez-vous toujours à la description des dépenses admissibles sur le site du MCC " xr:uid="{69C30B21-C327-4462-A267-81661255DFB4}"/>
    <hyperlink ref="A1:C1" r:id="rId2" display="Référez-vous toujours à la description des dépenses admissibles sur le site du MCC " xr:uid="{C80831F9-3913-4A06-9C2F-419165FC99F0}"/>
  </hyperlinks>
  <pageMargins left="0.23622047244094491" right="0.16666666666666666" top="0.46875" bottom="7.2916666666666671E-2" header="0.31496062992125984" footer="0.31496062992125984"/>
  <pageSetup orientation="portrait" r:id="rId3"/>
  <drawing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Ville" ma:contentTypeID="0x010100F8CED8739A6DA147AEC4BF411A4740C0180076AC9942366AC144851899388A0DF0C4" ma:contentTypeVersion="32" ma:contentTypeDescription="Type de contenu de document de base pour les sites de collaboration" ma:contentTypeScope="" ma:versionID="1e47a5d43cbb0e1d1a3c44d2fef2e17f">
  <xsd:schema xmlns:xsd="http://www.w3.org/2001/XMLSchema" xmlns:xs="http://www.w3.org/2001/XMLSchema" xmlns:p="http://schemas.microsoft.com/office/2006/metadata/properties" xmlns:ns1="http://schemas.microsoft.com/sharepoint/v3" xmlns:ns2="81457be2-fbb4-4581-a9d3-d3f1a0182f00" xmlns:ns3="eec02a0f-0173-43cd-bebe-71d2919d344f" xmlns:ns4="1ad3701f-d864-4971-b259-55404cf318b5" targetNamespace="http://schemas.microsoft.com/office/2006/metadata/properties" ma:root="true" ma:fieldsID="90251f246f7fdb1a2fac00b0c685bc64" ns1:_="" ns2:_="" ns3:_="" ns4:_="">
    <xsd:import namespace="http://schemas.microsoft.com/sharepoint/v3"/>
    <xsd:import namespace="81457be2-fbb4-4581-a9d3-d3f1a0182f00"/>
    <xsd:import namespace="eec02a0f-0173-43cd-bebe-71d2919d344f"/>
    <xsd:import namespace="1ad3701f-d864-4971-b259-55404cf318b5"/>
    <xsd:element name="properties">
      <xsd:complexType>
        <xsd:sequence>
          <xsd:element name="documentManagement">
            <xsd:complexType>
              <xsd:all>
                <xsd:element ref="ns2:V3RCollabComiteCoteSyGED" minOccurs="0"/>
                <xsd:element ref="ns3:V3RCollabIDSyGED" minOccurs="0"/>
                <xsd:element ref="ns3:V3RCollabDateRetentionC" minOccurs="0"/>
                <xsd:element ref="ns3:V3RCollabDateRetention" minOccurs="0"/>
                <xsd:element ref="ns2:TaxKeywordTaxHTField" minOccurs="0"/>
                <xsd:element ref="ns3:p9b51279df004a5b9c84a3e5238c221c" minOccurs="0"/>
                <xsd:element ref="ns2:TaxCatchAll" minOccurs="0"/>
                <xsd:element ref="ns2:TaxCatchAllLabel" minOccurs="0"/>
                <xsd:element ref="ns2:p0a246e41e7c46079b76b3e61cd0f89c" minOccurs="0"/>
                <xsd:element ref="ns2:m2240e97b77a4ccd83db2dc1a9dea40a" minOccurs="0"/>
                <xsd:element ref="ns1:DateCompleted" minOccurs="0"/>
                <xsd:element ref="ns4:MediaServiceMetadata" minOccurs="0"/>
                <xsd:element ref="ns4:MediaServiceFastMetadata" minOccurs="0"/>
                <xsd:element ref="ns4:MediaServiceSearchProperties" minOccurs="0"/>
                <xsd:element ref="ns4:MediaServiceDateTaken" minOccurs="0"/>
                <xsd:element ref="ns4:lcf76f155ced4ddcb4097134ff3c332f" minOccurs="0"/>
                <xsd:element ref="ns4:MediaServiceGenerationTime" minOccurs="0"/>
                <xsd:element ref="ns4:MediaServiceEventHashCode" minOccurs="0"/>
                <xsd:element ref="ns4:MediaServiceOCR" minOccurs="0"/>
                <xsd:element ref="ns4:MediaServiceLocation" minOccurs="0"/>
                <xsd:element ref="ns4:R_x00e9_sum_x00e9_" minOccurs="0"/>
                <xsd:element ref="ns4:Droitdediffusiondesphotos" minOccurs="0"/>
                <xsd:element ref="ns4:Volet" minOccurs="0"/>
                <xsd:element ref="ns4:Deci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ateCompleted" ma:index="22" nillable="true" ma:displayName="Date de fin" ma:format="DateOnly" ma:internalName="DateComple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81457be2-fbb4-4581-a9d3-d3f1a0182f00" elementFormDefault="qualified">
    <xsd:import namespace="http://schemas.microsoft.com/office/2006/documentManagement/types"/>
    <xsd:import namespace="http://schemas.microsoft.com/office/infopath/2007/PartnerControls"/>
    <xsd:element name="V3RCollabComiteCoteSyGED" ma:index="5" nillable="true" ma:displayName="Cote SyGED" ma:hidden="true" ma:internalName="V3RCollabComiteCoteSyGED" ma:readOnly="false">
      <xsd:simpleType>
        <xsd:restriction base="dms:Text">
          <xsd:maxLength value="255"/>
        </xsd:restriction>
      </xsd:simpleType>
    </xsd:element>
    <xsd:element name="TaxKeywordTaxHTField" ma:index="10" nillable="true" ma:taxonomy="true" ma:internalName="TaxKeywordTaxHTField" ma:taxonomyFieldName="TaxKeyword" ma:displayName="Mots clés d’entreprise" ma:readOnly="false" ma:fieldId="{23f27201-bee3-471e-b2e7-b64fd8b7ca38}" ma:taxonomyMulti="true" ma:sspId="f669f22c-3e2f-455c-a3d4-98e49faa7cd4" ma:termSetId="00000000-0000-0000-0000-000000000000" ma:anchorId="00000000-0000-0000-0000-000000000000" ma:open="true" ma:isKeyword="true">
      <xsd:complexType>
        <xsd:sequence>
          <xsd:element ref="pc:Terms" minOccurs="0" maxOccurs="1"/>
        </xsd:sequence>
      </xsd:complexType>
    </xsd:element>
    <xsd:element name="TaxCatchAll" ma:index="17" nillable="true" ma:displayName="Colonne Attraper tout de Taxonomie" ma:hidden="true" ma:list="{175c5dd2-ebcc-46e5-a2d7-76947ec48052}" ma:internalName="TaxCatchAll" ma:showField="CatchAllData" ma:web="acfba5e1-0871-4d29-86cc-39bf927bd29d">
      <xsd:complexType>
        <xsd:complexContent>
          <xsd:extension base="dms:MultiChoiceLookup">
            <xsd:sequence>
              <xsd:element name="Value" type="dms:Lookup" maxOccurs="unbounded" minOccurs="0" nillable="true"/>
            </xsd:sequence>
          </xsd:extension>
        </xsd:complexContent>
      </xsd:complexType>
    </xsd:element>
    <xsd:element name="TaxCatchAllLabel" ma:index="18" nillable="true" ma:displayName="Colonne Attraper tout de Taxonomie1" ma:hidden="true" ma:list="{175c5dd2-ebcc-46e5-a2d7-76947ec48052}" ma:internalName="TaxCatchAllLabel" ma:readOnly="true" ma:showField="CatchAllDataLabel" ma:web="acfba5e1-0871-4d29-86cc-39bf927bd29d">
      <xsd:complexType>
        <xsd:complexContent>
          <xsd:extension base="dms:MultiChoiceLookup">
            <xsd:sequence>
              <xsd:element name="Value" type="dms:Lookup" maxOccurs="unbounded" minOccurs="0" nillable="true"/>
            </xsd:sequence>
          </xsd:extension>
        </xsd:complexContent>
      </xsd:complexType>
    </xsd:element>
    <xsd:element name="p0a246e41e7c46079b76b3e61cd0f89c" ma:index="19" nillable="true" ma:taxonomy="true" ma:internalName="p0a246e41e7c46079b76b3e61cd0f89c" ma:taxonomyFieldName="V3RCollabCodeClassification" ma:displayName="Code de classification" ma:default="16;#2341-01 Programme d'aide et subvention|7b1bd877-253a-4175-97ec-59eee54b3641" ma:fieldId="{90a246e4-1e7c-4607-9b76-b3e61cd0f89c}" ma:sspId="ff0d144c-8f4a-47e9-a23d-864d706a2e42" ma:termSetId="c20b0721-3fdb-494f-9cbd-f540b4915db5" ma:anchorId="96e8720c-58a1-4968-bdff-0fb92bac76eb" ma:open="false" ma:isKeyword="false">
      <xsd:complexType>
        <xsd:sequence>
          <xsd:element ref="pc:Terms" minOccurs="0" maxOccurs="1"/>
        </xsd:sequence>
      </xsd:complexType>
    </xsd:element>
    <xsd:element name="m2240e97b77a4ccd83db2dc1a9dea40a" ma:index="21" ma:taxonomy="true" ma:internalName="m2240e97b77a4ccd83db2dc1a9dea40a" ma:taxonomyFieldName="V3RCollabTypeDocument" ma:displayName="Type de document" ma:readOnly="false" ma:default="41;#Document de travail|afce1146-ef08-411b-8fd4-950c964cc0ab" ma:fieldId="{62240e97-b77a-4ccd-83db-2dc1a9dea40a}" ma:sspId="ff0d144c-8f4a-47e9-a23d-864d706a2e42" ma:termSetId="18b97d96-2b99-4145-b7f2-f0c22c7b565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ec02a0f-0173-43cd-bebe-71d2919d344f" elementFormDefault="qualified">
    <xsd:import namespace="http://schemas.microsoft.com/office/2006/documentManagement/types"/>
    <xsd:import namespace="http://schemas.microsoft.com/office/infopath/2007/PartnerControls"/>
    <xsd:element name="V3RCollabIDSyGED" ma:index="6" nillable="true" ma:displayName="ID SyGED" ma:decimals="0" ma:hidden="true" ma:internalName="V3RCollabIDSyGED" ma:readOnly="false" ma:percentage="FALSE">
      <xsd:simpleType>
        <xsd:restriction base="dms:Number">
          <xsd:maxInclusive value="1000000000000"/>
          <xsd:minInclusive value="0"/>
        </xsd:restriction>
      </xsd:simpleType>
    </xsd:element>
    <xsd:element name="V3RCollabDateRetentionC" ma:index="7" nillable="true" ma:displayName="Date rétention - C" ma:description="Date utilisée pour l'application d'une règle de rétention (conservation)" ma:format="DateOnly" ma:hidden="true" ma:internalName="V3RCollabDateRetentionC" ma:readOnly="false">
      <xsd:simpleType>
        <xsd:restriction base="dms:DateTime"/>
      </xsd:simpleType>
    </xsd:element>
    <xsd:element name="V3RCollabDateRetention" ma:index="8" nillable="true" ma:displayName="Date rétention - D" ma:description="Date utilisée pour l'application d'une règle de rétention (destruction)" ma:format="DateOnly" ma:hidden="true" ma:internalName="V3RCollabDateRetention" ma:readOnly="false">
      <xsd:simpleType>
        <xsd:restriction base="dms:DateTime"/>
      </xsd:simpleType>
    </xsd:element>
    <xsd:element name="p9b51279df004a5b9c84a3e5238c221c" ma:index="15" nillable="true" ma:taxonomy="true" ma:internalName="p9b51279df004a5b9c84a3e5238c221c" ma:taxonomyFieldName="V3RCollabUniteAdmin" ma:displayName="Unité administrative" ma:readOnly="false" ma:default="" ma:fieldId="{99b51279-df00-4a5b-9c84-a3e5238c221c}" ma:sspId="ff0d144c-8f4a-47e9-a23d-864d706a2e42" ma:termSetId="63b7b7b6-7a05-440c-bd88-084f4cdb785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ad3701f-d864-4971-b259-55404cf318b5"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DateTaken" ma:index="26" nillable="true" ma:displayName="MediaServiceDateTaken" ma:hidden="true" ma:indexed="true" ma:internalName="MediaServiceDateTaken" ma:readOnly="true">
      <xsd:simpleType>
        <xsd:restriction base="dms:Text"/>
      </xsd:simpleType>
    </xsd:element>
    <xsd:element name="lcf76f155ced4ddcb4097134ff3c332f" ma:index="28" nillable="true" ma:taxonomy="true" ma:internalName="lcf76f155ced4ddcb4097134ff3c332f" ma:taxonomyFieldName="MediaServiceImageTags" ma:displayName="Balises d’images" ma:readOnly="false" ma:fieldId="{5cf76f15-5ced-4ddc-b409-7134ff3c332f}" ma:taxonomyMulti="true" ma:sspId="ff0d144c-8f4a-47e9-a23d-864d706a2e42" ma:termSetId="09814cd3-568e-fe90-9814-8d621ff8fb84" ma:anchorId="fba54fb3-c3e1-fe81-a776-ca4b69148c4d" ma:open="true" ma:isKeyword="false">
      <xsd:complexType>
        <xsd:sequence>
          <xsd:element ref="pc:Terms" minOccurs="0" maxOccurs="1"/>
        </xsd:sequence>
      </xsd:complex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Location" ma:index="32" nillable="true" ma:displayName="Location" ma:indexed="true" ma:internalName="MediaServiceLocation" ma:readOnly="true">
      <xsd:simpleType>
        <xsd:restriction base="dms:Text"/>
      </xsd:simpleType>
    </xsd:element>
    <xsd:element name="R_x00e9_sum_x00e9_" ma:index="33" nillable="true" ma:displayName="Résumé" ma:format="Dropdown" ma:internalName="R_x00e9_sum_x00e9_">
      <xsd:simpleType>
        <xsd:restriction base="dms:Note">
          <xsd:maxLength value="255"/>
        </xsd:restriction>
      </xsd:simpleType>
    </xsd:element>
    <xsd:element name="Droitdediffusiondesphotos" ma:index="34" nillable="true" ma:displayName="Droit de diffusion des photos" ma:format="Dropdown" ma:internalName="Droitdediffusiondesphotos">
      <xsd:simpleType>
        <xsd:restriction base="dms:Choice">
          <xsd:enumeration value="Autorisation de diffusion"/>
          <xsd:enumeration value="Usage interne seulement"/>
        </xsd:restriction>
      </xsd:simpleType>
    </xsd:element>
    <xsd:element name="Volet" ma:index="35" nillable="true" ma:displayName="Volet" ma:format="Dropdown" ma:internalName="Volet">
      <xsd:simpleType>
        <xsd:restriction base="dms:Choice">
          <xsd:enumeration value="Volet 1"/>
          <xsd:enumeration value="Volet 2"/>
          <xsd:enumeration value="Citoyenneté culturelle"/>
          <xsd:enumeration value="Diversité culturelle"/>
          <xsd:enumeration value="Jeunesse"/>
          <xsd:enumeration value="Cultures autochtones"/>
        </xsd:restriction>
      </xsd:simpleType>
    </xsd:element>
    <xsd:element name="Decision" ma:index="36" nillable="true" ma:displayName="Decision" ma:format="Dropdown" ma:internalName="Decision">
      <xsd:simpleType>
        <xsd:restriction base="dms:Choice">
          <xsd:enumeration value="Accepté"/>
          <xsd:enumeration value="Refusé"/>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Type de contenu"/>
        <xsd:element ref="dc:title" minOccurs="0" maxOccurs="1"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ff0d144c-8f4a-47e9-a23d-864d706a2e42" ContentTypeId="0x010100F8CED8739A6DA147AEC4BF411A4740C018" PreviousValue="false" LastSyncTimeStamp="2021-10-14T18:48:20.463Z"/>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81457be2-fbb4-4581-a9d3-d3f1a0182f00">
      <Value>41</Value>
      <Value>16</Value>
      <Value>2</Value>
    </TaxCatchAll>
    <V3RCollabDateRetention xmlns="eec02a0f-0173-43cd-bebe-71d2919d344f" xsi:nil="true"/>
    <DateCompleted xmlns="http://schemas.microsoft.com/sharepoint/v3" xsi:nil="true"/>
    <V3RCollabIDSyGED xmlns="eec02a0f-0173-43cd-bebe-71d2919d344f" xsi:nil="true"/>
    <p0a246e41e7c46079b76b3e61cd0f89c xmlns="81457be2-fbb4-4581-a9d3-d3f1a0182f00">
      <Terms xmlns="http://schemas.microsoft.com/office/infopath/2007/PartnerControls">
        <TermInfo xmlns="http://schemas.microsoft.com/office/infopath/2007/PartnerControls">
          <TermName xmlns="http://schemas.microsoft.com/office/infopath/2007/PartnerControls">2341-01 Programme d'aide et subvention</TermName>
          <TermId xmlns="http://schemas.microsoft.com/office/infopath/2007/PartnerControls">7b1bd877-253a-4175-97ec-59eee54b3641</TermId>
        </TermInfo>
      </Terms>
    </p0a246e41e7c46079b76b3e61cd0f89c>
    <m2240e97b77a4ccd83db2dc1a9dea40a xmlns="81457be2-fbb4-4581-a9d3-d3f1a0182f00">
      <Terms xmlns="http://schemas.microsoft.com/office/infopath/2007/PartnerControls">
        <TermInfo xmlns="http://schemas.microsoft.com/office/infopath/2007/PartnerControls">
          <TermName xmlns="http://schemas.microsoft.com/office/infopath/2007/PartnerControls">Document de travail</TermName>
          <TermId xmlns="http://schemas.microsoft.com/office/infopath/2007/PartnerControls">afce1146-ef08-411b-8fd4-950c964cc0ab</TermId>
        </TermInfo>
      </Terms>
    </m2240e97b77a4ccd83db2dc1a9dea40a>
    <p9b51279df004a5b9c84a3e5238c221c xmlns="eec02a0f-0173-43cd-bebe-71d2919d344f">
      <Terms xmlns="http://schemas.microsoft.com/office/infopath/2007/PartnerControls">
        <TermInfo xmlns="http://schemas.microsoft.com/office/infopath/2007/PartnerControls">
          <TermName xmlns="http://schemas.microsoft.com/office/infopath/2007/PartnerControls">BIB105</TermName>
          <TermId xmlns="http://schemas.microsoft.com/office/infopath/2007/PartnerControls">360dda70-77d6-4b14-a829-4c0eee4aec29</TermId>
        </TermInfo>
      </Terms>
    </p9b51279df004a5b9c84a3e5238c221c>
    <TaxKeywordTaxHTField xmlns="81457be2-fbb4-4581-a9d3-d3f1a0182f00">
      <Terms xmlns="http://schemas.microsoft.com/office/infopath/2007/PartnerControls"/>
    </TaxKeywordTaxHTField>
    <V3RCollabComiteCoteSyGED xmlns="81457be2-fbb4-4581-a9d3-d3f1a0182f00" xsi:nil="true"/>
    <V3RCollabDateRetentionC xmlns="eec02a0f-0173-43cd-bebe-71d2919d344f" xsi:nil="true"/>
    <lcf76f155ced4ddcb4097134ff3c332f xmlns="1ad3701f-d864-4971-b259-55404cf318b5">
      <Terms xmlns="http://schemas.microsoft.com/office/infopath/2007/PartnerControls"/>
    </lcf76f155ced4ddcb4097134ff3c332f>
    <R_x00e9_sum_x00e9_ xmlns="1ad3701f-d864-4971-b259-55404cf318b5" xsi:nil="true"/>
    <Droitdediffusiondesphotos xmlns="1ad3701f-d864-4971-b259-55404cf318b5" xsi:nil="true"/>
    <Volet xmlns="1ad3701f-d864-4971-b259-55404cf318b5" xsi:nil="true"/>
    <Decision xmlns="1ad3701f-d864-4971-b259-55404cf318b5" xsi:nil="true"/>
  </documentManagement>
</p:properties>
</file>

<file path=customXml/itemProps1.xml><?xml version="1.0" encoding="utf-8"?>
<ds:datastoreItem xmlns:ds="http://schemas.openxmlformats.org/officeDocument/2006/customXml" ds:itemID="{6552A193-44A4-4DF6-B627-2C2345EEAC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1457be2-fbb4-4581-a9d3-d3f1a0182f00"/>
    <ds:schemaRef ds:uri="eec02a0f-0173-43cd-bebe-71d2919d344f"/>
    <ds:schemaRef ds:uri="1ad3701f-d864-4971-b259-55404cf318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CCE0FD-B828-4C06-A973-E1197EFAE10D}">
  <ds:schemaRefs>
    <ds:schemaRef ds:uri="Microsoft.SharePoint.Taxonomy.ContentTypeSync"/>
  </ds:schemaRefs>
</ds:datastoreItem>
</file>

<file path=customXml/itemProps3.xml><?xml version="1.0" encoding="utf-8"?>
<ds:datastoreItem xmlns:ds="http://schemas.openxmlformats.org/officeDocument/2006/customXml" ds:itemID="{4CF724D1-7C5B-458D-B542-D386023E3558}">
  <ds:schemaRefs>
    <ds:schemaRef ds:uri="http://schemas.microsoft.com/sharepoint/v3/contenttype/forms"/>
  </ds:schemaRefs>
</ds:datastoreItem>
</file>

<file path=customXml/itemProps4.xml><?xml version="1.0" encoding="utf-8"?>
<ds:datastoreItem xmlns:ds="http://schemas.openxmlformats.org/officeDocument/2006/customXml" ds:itemID="{F8F7D598-491B-47C5-9FD9-469CE390B948}">
  <ds:schemaRefs>
    <ds:schemaRef ds:uri="http://schemas.microsoft.com/office/2006/metadata/properties"/>
    <ds:schemaRef ds:uri="http://schemas.microsoft.com/office/infopath/2007/PartnerControls"/>
    <ds:schemaRef ds:uri="81457be2-fbb4-4581-a9d3-d3f1a0182f00"/>
    <ds:schemaRef ds:uri="eec02a0f-0173-43cd-bebe-71d2919d344f"/>
    <ds:schemaRef ds:uri="http://schemas.microsoft.com/sharepoint/v3"/>
    <ds:schemaRef ds:uri="1ad3701f-d864-4971-b259-55404cf318b5"/>
  </ds:schemaRefs>
</ds:datastoreItem>
</file>

<file path=docMetadata/LabelInfo.xml><?xml version="1.0" encoding="utf-8"?>
<clbl:labelList xmlns:clbl="http://schemas.microsoft.com/office/2020/mipLabelMetadata">
  <clbl:label id="{90aa5c1a-8a86-4efb-ad30-d5ea492242bd}" enabled="1" method="Standard" siteId="{72a98140-52ca-4794-a651-2400c745b717}"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Feuilles de calcul</vt:lpstr>
      </vt:variant>
      <vt:variant>
        <vt:i4>3</vt:i4>
      </vt:variant>
      <vt:variant>
        <vt:lpstr>Plages nommées</vt:lpstr>
      </vt:variant>
      <vt:variant>
        <vt:i4>66</vt:i4>
      </vt:variant>
    </vt:vector>
  </HeadingPairs>
  <TitlesOfParts>
    <vt:vector size="69" baseType="lpstr">
      <vt:lpstr>Budget</vt:lpstr>
      <vt:lpstr>Choix de réponse</vt:lpstr>
      <vt:lpstr>Dépenses admissibles</vt:lpstr>
      <vt:lpstr>An1_Dép_Autre_Prévu</vt:lpstr>
      <vt:lpstr>An1_Dép_Autre_Réel</vt:lpstr>
      <vt:lpstr>An1_Dép_Comm_Prévu</vt:lpstr>
      <vt:lpstr>An1_Dép_Comm_Réel</vt:lpstr>
      <vt:lpstr>An1_Dép_Gest_Prévu</vt:lpstr>
      <vt:lpstr>An1_Dép_Gest_Réel</vt:lpstr>
      <vt:lpstr>An1_Dép_Logis_Prévu</vt:lpstr>
      <vt:lpstr>An1_Dép_Logis_Réel</vt:lpstr>
      <vt:lpstr>An1_Dép_Rém_Prévu</vt:lpstr>
      <vt:lpstr>An1_Dép_Rém_Réel</vt:lpstr>
      <vt:lpstr>An1_Dép_Total_Prévu</vt:lpstr>
      <vt:lpstr>An1_Dép_Total_Réel</vt:lpstr>
      <vt:lpstr>An1_Rev_Auto_Prévu</vt:lpstr>
      <vt:lpstr>An1_Rev_Auto_Réel</vt:lpstr>
      <vt:lpstr>An1_Rev_Autre_Prevu</vt:lpstr>
      <vt:lpstr>An1_Rev_Autre_Réel</vt:lpstr>
      <vt:lpstr>An1_Rev_Serv_Prévu</vt:lpstr>
      <vt:lpstr>An1_Rev_Serv_Réel</vt:lpstr>
      <vt:lpstr>An1_Rev_Sub_Prévu</vt:lpstr>
      <vt:lpstr>An1_Rev_Sub_Réel</vt:lpstr>
      <vt:lpstr>An1_Rev_Total_Prévu</vt:lpstr>
      <vt:lpstr>An1_Rev_Total_Réel</vt:lpstr>
      <vt:lpstr>An2_Dép_Autre_Prévu</vt:lpstr>
      <vt:lpstr>An2_Dép_Autre_Réel</vt:lpstr>
      <vt:lpstr>An2_Dép_Comm_Prévu</vt:lpstr>
      <vt:lpstr>An2_Dép_Comm_Réel</vt:lpstr>
      <vt:lpstr>An2_Dép_Gest_Prévu</vt:lpstr>
      <vt:lpstr>An2_Dép_Gest_Réel</vt:lpstr>
      <vt:lpstr>An2_Dép_Logis_Prévu</vt:lpstr>
      <vt:lpstr>An2_Dép_Logis_Réel</vt:lpstr>
      <vt:lpstr>An2_Dép_Rém_Prévu</vt:lpstr>
      <vt:lpstr>An2_Dép_Rém_Réel</vt:lpstr>
      <vt:lpstr>An2_Dép_Total_Prévu</vt:lpstr>
      <vt:lpstr>An2_Dép_Total_Réel</vt:lpstr>
      <vt:lpstr>An2_Rev_Auto_Prévu</vt:lpstr>
      <vt:lpstr>An2_Rev_Auto_Réel</vt:lpstr>
      <vt:lpstr>An2_Rev_Autre_Prévu</vt:lpstr>
      <vt:lpstr>An2_Rev_Autre_Réel</vt:lpstr>
      <vt:lpstr>An2_Rev_Serv_Prévu</vt:lpstr>
      <vt:lpstr>An2_Rev_Serv_Réel</vt:lpstr>
      <vt:lpstr>An2_Rev_Sub_Prévu</vt:lpstr>
      <vt:lpstr>An2_Rev_Sub_Réel</vt:lpstr>
      <vt:lpstr>An2_Rev_Total_Prévu</vt:lpstr>
      <vt:lpstr>An2_Rev_Total_Réel</vt:lpstr>
      <vt:lpstr>An3_Dép_Autre_Prévu</vt:lpstr>
      <vt:lpstr>An3_Dép_Autre_Réel</vt:lpstr>
      <vt:lpstr>An3_Dép_Comm_Prévu</vt:lpstr>
      <vt:lpstr>An3_Dép_Comm_Réel</vt:lpstr>
      <vt:lpstr>An3_Dép_Gest_Prévu</vt:lpstr>
      <vt:lpstr>An3_Dép_Gest_Réel</vt:lpstr>
      <vt:lpstr>An3_Dép_Logis_Prévu</vt:lpstr>
      <vt:lpstr>An3_Dép_Logis_Réel</vt:lpstr>
      <vt:lpstr>An3_Dép_Rém_Prévu</vt:lpstr>
      <vt:lpstr>An3_Dép_Rém_Réel</vt:lpstr>
      <vt:lpstr>An3_Dép_Total_Prévu</vt:lpstr>
      <vt:lpstr>An3_Dép_Total_Réel</vt:lpstr>
      <vt:lpstr>An3_Rev_Auto_Prévu</vt:lpstr>
      <vt:lpstr>An3_Rev_Auto_Réel</vt:lpstr>
      <vt:lpstr>An3_Rev_Autre_Prévu</vt:lpstr>
      <vt:lpstr>An3_Rev_Autre_Réel</vt:lpstr>
      <vt:lpstr>An3_Rev_Serv_Prévu</vt:lpstr>
      <vt:lpstr>An3_Rev_Serv_Réel</vt:lpstr>
      <vt:lpstr>An3_Rev_Sub_Prévu</vt:lpstr>
      <vt:lpstr>An3_Rev_Sub_Réel</vt:lpstr>
      <vt:lpstr>An3_Rev_Total_Prévu</vt:lpstr>
      <vt:lpstr>An3_Rev_Total_Réel</vt:lpstr>
    </vt:vector>
  </TitlesOfParts>
  <Manager/>
  <Company>Ville de Trois-Rivières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Rosalie Blais-Lapointe</cp:lastModifiedBy>
  <cp:revision/>
  <dcterms:created xsi:type="dcterms:W3CDTF">2022-06-16T17:24:05Z</dcterms:created>
  <dcterms:modified xsi:type="dcterms:W3CDTF">2026-08-25T17:45:15Z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0x010100F8CED8739A6DA147AEC4BF411A4740C0180076AC9942366AC144851899388A0DF0C4</vt:lpwstr>
  </property>
  <property fmtid="{D5CDD505-2E9C-101B-9397-08002B2CF9AE}" pid="3" name="Order">
    <vt:r8>4214100</vt:r8>
  </property>
  <property fmtid="{D5CDD505-2E9C-101B-9397-08002B2CF9AE}" pid="4" name="MediaServiceImageTags">
    <vt:lpwstr/>
  </property>
  <property fmtid="{D5CDD505-2E9C-101B-9397-08002B2CF9AE}" pid="5" name="V3RCollabTypeDocument">
    <vt:lpwstr>41;#Document de travail|afce1146-ef08-411b-8fd4-950c964cc0ab</vt:lpwstr>
  </property>
  <property fmtid="{D5CDD505-2E9C-101B-9397-08002B2CF9AE}" pid="6" name="V3RCollabUniteAdmin">
    <vt:lpwstr>2</vt:lpwstr>
  </property>
  <property fmtid="{D5CDD505-2E9C-101B-9397-08002B2CF9AE}" pid="7" name="V3RCollabCodeClassification">
    <vt:lpwstr>16;#2341-01 Programme d'aide et subvention|7b1bd877-253a-4175-97ec-59eee54b3641</vt:lpwstr>
  </property>
  <property fmtid="{D5CDD505-2E9C-101B-9397-08002B2CF9AE}" pid="8" name="TaxKeyword">
    <vt:lpwstr/>
  </property>
</Properties>
</file>